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58" r:id="rId1"/>
  </p:sldMasterIdLst>
  <p:notesMasterIdLst>
    <p:notesMasterId r:id="rId36"/>
  </p:notesMasterIdLst>
  <p:handoutMasterIdLst>
    <p:handoutMasterId r:id="rId37"/>
  </p:handoutMasterIdLst>
  <p:sldIdLst>
    <p:sldId id="268" r:id="rId2"/>
    <p:sldId id="568" r:id="rId3"/>
    <p:sldId id="606" r:id="rId4"/>
    <p:sldId id="605" r:id="rId5"/>
    <p:sldId id="627" r:id="rId6"/>
    <p:sldId id="607" r:id="rId7"/>
    <p:sldId id="608" r:id="rId8"/>
    <p:sldId id="610" r:id="rId9"/>
    <p:sldId id="609" r:id="rId10"/>
    <p:sldId id="611" r:id="rId11"/>
    <p:sldId id="612" r:id="rId12"/>
    <p:sldId id="615" r:id="rId13"/>
    <p:sldId id="632" r:id="rId14"/>
    <p:sldId id="634" r:id="rId15"/>
    <p:sldId id="621" r:id="rId16"/>
    <p:sldId id="614" r:id="rId17"/>
    <p:sldId id="639" r:id="rId18"/>
    <p:sldId id="624" r:id="rId19"/>
    <p:sldId id="613" r:id="rId20"/>
    <p:sldId id="625" r:id="rId21"/>
    <p:sldId id="616" r:id="rId22"/>
    <p:sldId id="629" r:id="rId23"/>
    <p:sldId id="617" r:id="rId24"/>
    <p:sldId id="626" r:id="rId25"/>
    <p:sldId id="619" r:id="rId26"/>
    <p:sldId id="637" r:id="rId27"/>
    <p:sldId id="636" r:id="rId28"/>
    <p:sldId id="628" r:id="rId29"/>
    <p:sldId id="620" r:id="rId30"/>
    <p:sldId id="638" r:id="rId31"/>
    <p:sldId id="618" r:id="rId32"/>
    <p:sldId id="631" r:id="rId33"/>
    <p:sldId id="630" r:id="rId34"/>
    <p:sldId id="635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36">
          <p15:clr>
            <a:srgbClr val="A4A3A4"/>
          </p15:clr>
        </p15:guide>
        <p15:guide id="2" orient="horz" pos="391">
          <p15:clr>
            <a:srgbClr val="A4A3A4"/>
          </p15:clr>
        </p15:guide>
        <p15:guide id="3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CDCAA"/>
    <a:srgbClr val="9CDCFE"/>
    <a:srgbClr val="7EB2CD"/>
    <a:srgbClr val="6A9955"/>
    <a:srgbClr val="56B4E9"/>
    <a:srgbClr val="7C53D3"/>
    <a:srgbClr val="901A1E"/>
    <a:srgbClr val="029E73"/>
    <a:srgbClr val="D55E00"/>
    <a:srgbClr val="F5F6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382" autoAdjust="0"/>
    <p:restoredTop sz="96807" autoAdjust="0"/>
  </p:normalViewPr>
  <p:slideViewPr>
    <p:cSldViewPr snapToGrid="0" showGuides="1">
      <p:cViewPr varScale="1">
        <p:scale>
          <a:sx n="65" d="100"/>
          <a:sy n="65" d="100"/>
        </p:scale>
        <p:origin x="1044" y="78"/>
      </p:cViewPr>
      <p:guideLst>
        <p:guide orient="horz" pos="936"/>
        <p:guide orient="horz" pos="391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8580"/>
    </p:cViewPr>
  </p:sorterViewPr>
  <p:notesViewPr>
    <p:cSldViewPr snapToGrid="0" showGuides="1">
      <p:cViewPr varScale="1">
        <p:scale>
          <a:sx n="91" d="100"/>
          <a:sy n="91" d="100"/>
        </p:scale>
        <p:origin x="269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Pladsholder til dato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8F9E11-F642-4BF2-B4DC-AF7D35EA7551}" type="datetimeFigureOut">
              <a:rPr lang="en-GB" smtClean="0"/>
              <a:t>02/09/2024</a:t>
            </a:fld>
            <a:endParaRPr lang="en-GB" dirty="0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A371A3-64EC-4735-8565-D99D7827967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692714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72A38B-F9FA-4036-A084-652409E98F08}" type="datetimeFigureOut">
              <a:rPr lang="en-GB" smtClean="0"/>
              <a:t>02/09/2024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436F85-577F-4A92-A47F-D540A2BCC821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78091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ias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Pladsholder til dias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827870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991889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606293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009916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863269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116329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047951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040139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34360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8495657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086554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5561902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20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270367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21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3821373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22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9991230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23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9018288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24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6805081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25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8038166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26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1065776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27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784109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28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409399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29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654628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768029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30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072506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31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2177576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32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4486282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33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3721045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34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986055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967136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568215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871083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971782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768660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089304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hyperlink" Target="http://www.designguide.ku.dk/skabeloner/powerpoint/praesentationer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5" Type="http://schemas.openxmlformats.org/officeDocument/2006/relationships/hyperlink" Target="https://designguide.ku.dk/skabeloner/powerpoint/praesentationer/" TargetMode="External"/><Relationship Id="rId4" Type="http://schemas.openxmlformats.org/officeDocument/2006/relationships/hyperlink" Target="https://image.ku.dk/shared/aZwD18034DnM3TYEw9XagEF6kxI6MLkV" TargetMode="External"/><Relationship Id="rId9" Type="http://schemas.openxmlformats.org/officeDocument/2006/relationships/image" Target="../media/image15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eal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7"/>
          <p:cNvSpPr/>
          <p:nvPr userDrawn="1"/>
        </p:nvSpPr>
        <p:spPr>
          <a:xfrm>
            <a:off x="0" y="0"/>
            <a:ext cx="12198350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661"/>
          <a:stretch/>
        </p:blipFill>
        <p:spPr>
          <a:xfrm>
            <a:off x="1733575" y="-6016"/>
            <a:ext cx="10465859" cy="6858000"/>
          </a:xfrm>
          <a:prstGeom prst="rect">
            <a:avLst/>
          </a:prstGeom>
        </p:spPr>
      </p:pic>
      <p:sp>
        <p:nvSpPr>
          <p:cNvPr id="20" name="Titel 2">
            <a:extLst>
              <a:ext uri="{FF2B5EF4-FFF2-40B4-BE49-F238E27FC236}">
                <a16:creationId xmlns:a16="http://schemas.microsoft.com/office/drawing/2014/main" id="{916BA171-A8D6-BD97-B474-75F02EF18B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271092"/>
            <a:ext cx="5959476" cy="3895200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587375" y="2610941"/>
            <a:ext cx="4946649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53600"/>
            <a:ext cx="4946649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  <a:br>
              <a:rPr lang="en-GB" dirty="0"/>
            </a:br>
            <a:endParaRPr lang="en-GB" dirty="0"/>
          </a:p>
        </p:txBody>
      </p:sp>
      <p:sp>
        <p:nvSpPr>
          <p:cNvPr id="4" name="Pladsholder til dato 3" hidden="1"/>
          <p:cNvSpPr>
            <a:spLocks noGrp="1"/>
          </p:cNvSpPr>
          <p:nvPr>
            <p:ph type="dt" sz="half" idx="10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r>
              <a:rPr lang="en-GB" dirty="0"/>
              <a:t>09/11/2022</a:t>
            </a:r>
          </a:p>
        </p:txBody>
      </p:sp>
      <p:sp>
        <p:nvSpPr>
          <p:cNvPr id="5" name="Pladsholder til sidefod 4" hidden="1"/>
          <p:cNvSpPr>
            <a:spLocks noGrp="1"/>
          </p:cNvSpPr>
          <p:nvPr>
            <p:ph type="ftr" sz="quarter" idx="11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r>
              <a:rPr lang="en-GB" dirty="0"/>
              <a:t>Section of Epidemiology</a:t>
            </a:r>
          </a:p>
        </p:txBody>
      </p:sp>
      <p:sp>
        <p:nvSpPr>
          <p:cNvPr id="6" name="Pladsholder til slidenummer 5" hidden="1"/>
          <p:cNvSpPr>
            <a:spLocks noGrp="1"/>
          </p:cNvSpPr>
          <p:nvPr>
            <p:ph type="sldNum" sz="quarter" idx="12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906823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588963" y="1628775"/>
            <a:ext cx="11012487" cy="4673600"/>
          </a:xfrm>
          <a:solidFill>
            <a:schemeClr val="bg1">
              <a:lumMod val="75000"/>
            </a:schemeClr>
          </a:solidFill>
        </p:spPr>
        <p:txBody>
          <a:bodyPr lIns="0" tIns="1080000" rIns="0" anchor="ctr" anchorCtr="0"/>
          <a:lstStyle>
            <a:lvl1pPr marL="0" indent="0" algn="ctr">
              <a:buNone/>
              <a:defRPr sz="2400" b="0" i="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2"/>
            <a:ext cx="11012486" cy="865187"/>
          </a:xfrm>
        </p:spPr>
        <p:txBody>
          <a:bodyPr/>
          <a:lstStyle/>
          <a:p>
            <a:r>
              <a:rPr lang="en-GB" dirty="0"/>
              <a:t>Click to add title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09/11/2022</a:t>
            </a:r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Section of Epidemiology</a:t>
            </a:r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191671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Only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 i="0" baseline="0"/>
            </a:lvl1pPr>
          </a:lstStyle>
          <a:p>
            <a:r>
              <a:rPr lang="en-GB" dirty="0"/>
              <a:t>Click to add title</a:t>
            </a:r>
          </a:p>
        </p:txBody>
      </p:sp>
      <p:sp>
        <p:nvSpPr>
          <p:cNvPr id="3" name="Pladsholder til dato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09/11/2022</a:t>
            </a:r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Section of Epidemiology</a:t>
            </a:r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609304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09/11/2022</a:t>
            </a:r>
          </a:p>
        </p:txBody>
      </p:sp>
      <p:sp>
        <p:nvSpPr>
          <p:cNvPr id="3" name="Pladsholder til sidefod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Section of Epidemiology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315452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dsholder til dato 3" hidden="1">
            <a:extLst>
              <a:ext uri="{FF2B5EF4-FFF2-40B4-BE49-F238E27FC236}">
                <a16:creationId xmlns:a16="http://schemas.microsoft.com/office/drawing/2014/main" id="{619D26E9-5B2E-9EAD-7ADF-91C2F6F527B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r>
              <a:rPr lang="en-GB" dirty="0"/>
              <a:t>09/11/2022</a:t>
            </a:r>
          </a:p>
        </p:txBody>
      </p:sp>
      <p:sp>
        <p:nvSpPr>
          <p:cNvPr id="4" name="Pladsholder til sidefod 4" hidden="1">
            <a:extLst>
              <a:ext uri="{FF2B5EF4-FFF2-40B4-BE49-F238E27FC236}">
                <a16:creationId xmlns:a16="http://schemas.microsoft.com/office/drawing/2014/main" id="{8A951072-2ED2-FF27-14A1-979FCDF1E5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r>
              <a:rPr lang="en-GB" dirty="0"/>
              <a:t>Section of Epidemiology</a:t>
            </a:r>
          </a:p>
        </p:txBody>
      </p:sp>
      <p:sp>
        <p:nvSpPr>
          <p:cNvPr id="5" name="Pladsholder til slidenummer 5" hidden="1">
            <a:extLst>
              <a:ext uri="{FF2B5EF4-FFF2-40B4-BE49-F238E27FC236}">
                <a16:creationId xmlns:a16="http://schemas.microsoft.com/office/drawing/2014/main" id="{E8D58753-B44C-E044-E735-982626059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675755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bullet lis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4"/>
            <a:ext cx="11012486" cy="1008062"/>
          </a:xfrm>
        </p:spPr>
        <p:txBody>
          <a:bodyPr tIns="154800"/>
          <a:lstStyle>
            <a:lvl1pPr>
              <a:defRPr sz="6600" b="1" i="0"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88964" y="2239315"/>
            <a:ext cx="5356800" cy="4063060"/>
          </a:xfrm>
        </p:spPr>
        <p:txBody>
          <a:bodyPr vert="horz" lIns="0" tIns="0" rIns="0" bIns="0" rtlCol="0">
            <a:noAutofit/>
          </a:bodyPr>
          <a:lstStyle>
            <a:lvl1pPr marL="363600" marR="0" indent="-363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da-DK" b="0" i="0" baseline="0" dirty="0" smtClean="0">
                <a:solidFill>
                  <a:schemeClr val="tx1"/>
                </a:solidFill>
              </a:defRPr>
            </a:lvl1pPr>
            <a:lvl2pPr>
              <a:defRPr lang="da-DK" b="0" i="0" baseline="0" dirty="0" smtClean="0">
                <a:solidFill>
                  <a:schemeClr val="tx1"/>
                </a:solidFill>
              </a:defRPr>
            </a:lvl2pPr>
            <a:lvl3pPr>
              <a:defRPr lang="da-DK" b="0" i="0" baseline="0" dirty="0" smtClean="0">
                <a:solidFill>
                  <a:schemeClr val="tx1"/>
                </a:solidFill>
              </a:defRPr>
            </a:lvl3pPr>
            <a:lvl4pPr marL="1072800" indent="-352800">
              <a:lnSpc>
                <a:spcPct val="90000"/>
              </a:lnSpc>
              <a:buFont typeface="Arial" panose="020B0604020202020204" pitchFamily="34" charset="0"/>
              <a:buChar char="•"/>
              <a:defRPr lang="da-DK" b="0" i="0" baseline="0" dirty="0" smtClean="0">
                <a:solidFill>
                  <a:schemeClr val="tx1"/>
                </a:solidFill>
              </a:defRPr>
            </a:lvl4pPr>
            <a:lvl5pPr marL="1072800" indent="-352800">
              <a:lnSpc>
                <a:spcPct val="90000"/>
              </a:lnSpc>
              <a:defRPr>
                <a:solidFill>
                  <a:schemeClr val="tx1"/>
                </a:solidFill>
              </a:defRPr>
            </a:lvl5pPr>
            <a:lvl6pPr marL="1072800" indent="-352800">
              <a:lnSpc>
                <a:spcPct val="90000"/>
              </a:lnSpc>
              <a:defRPr>
                <a:solidFill>
                  <a:schemeClr val="tx1"/>
                </a:solidFill>
              </a:defRPr>
            </a:lvl6pPr>
            <a:lvl7pPr marL="1072800" indent="-352800">
              <a:lnSpc>
                <a:spcPct val="90000"/>
              </a:lnSpc>
              <a:defRPr>
                <a:solidFill>
                  <a:schemeClr val="tx1"/>
                </a:solidFill>
              </a:defRPr>
            </a:lvl7pPr>
            <a:lvl8pPr marL="1072800" indent="-352800">
              <a:lnSpc>
                <a:spcPct val="90000"/>
              </a:lnSpc>
              <a:defRPr>
                <a:solidFill>
                  <a:schemeClr val="tx1"/>
                </a:solidFill>
              </a:defRPr>
            </a:lvl8pPr>
            <a:lvl9pPr marL="1072800" indent="-352800">
              <a:lnSpc>
                <a:spcPct val="90000"/>
              </a:lnSpc>
              <a:defRPr>
                <a:solidFill>
                  <a:schemeClr val="tx1"/>
                </a:solidFill>
              </a:defRPr>
            </a:lvl9pPr>
          </a:lstStyle>
          <a:p>
            <a:pPr marL="363600" marR="0" lvl="0" indent="-363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  <a:p>
            <a:pPr lvl="5"/>
            <a:r>
              <a:rPr lang="en-GB" dirty="0"/>
              <a:t>6</a:t>
            </a:r>
          </a:p>
          <a:p>
            <a:pPr lvl="6"/>
            <a:r>
              <a:rPr lang="en-GB" dirty="0"/>
              <a:t>7</a:t>
            </a:r>
          </a:p>
          <a:p>
            <a:pPr lvl="7"/>
            <a:r>
              <a:rPr lang="en-GB" dirty="0"/>
              <a:t>8</a:t>
            </a:r>
          </a:p>
          <a:p>
            <a:pPr lvl="8"/>
            <a:r>
              <a:rPr lang="en-GB" dirty="0"/>
              <a:t>9</a:t>
            </a:r>
          </a:p>
        </p:txBody>
      </p:sp>
      <p:sp>
        <p:nvSpPr>
          <p:cNvPr id="14" name="Pladsholder til indhold 3">
            <a:extLst>
              <a:ext uri="{FF2B5EF4-FFF2-40B4-BE49-F238E27FC236}">
                <a16:creationId xmlns:a16="http://schemas.microsoft.com/office/drawing/2014/main" id="{D13A21B6-F7F5-D15B-402D-6C21868F8788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46000" y="2239315"/>
            <a:ext cx="5356800" cy="4063061"/>
          </a:xfrm>
        </p:spPr>
        <p:txBody>
          <a:bodyPr vert="horz" lIns="0" tIns="0" rIns="0" bIns="0" rtlCol="0">
            <a:noAutofit/>
          </a:bodyPr>
          <a:lstStyle>
            <a:lvl1pPr>
              <a:defRPr lang="da-DK" b="0" i="0" baseline="0" dirty="0" smtClean="0"/>
            </a:lvl1pPr>
            <a:lvl2pPr>
              <a:defRPr lang="da-DK" b="0" i="0" baseline="0" dirty="0" smtClean="0"/>
            </a:lvl2pPr>
            <a:lvl3pPr marL="1072800" indent="-352800">
              <a:lnSpc>
                <a:spcPct val="90000"/>
              </a:lnSpc>
              <a:defRPr lang="da-DK" b="0" i="0" baseline="0" dirty="0" smtClean="0"/>
            </a:lvl3pPr>
            <a:lvl4pPr marL="1072800" indent="-352800">
              <a:lnSpc>
                <a:spcPct val="90000"/>
              </a:lnSpc>
              <a:buFont typeface="Arial" panose="020B0604020202020204" pitchFamily="34" charset="0"/>
              <a:buChar char="•"/>
              <a:defRPr lang="da-DK" dirty="0" smtClean="0"/>
            </a:lvl4pPr>
            <a:lvl5pPr marL="1072800" indent="-352800">
              <a:lnSpc>
                <a:spcPct val="90000"/>
              </a:lnSpc>
              <a:defRPr lang="da-DK" dirty="0"/>
            </a:lvl5pPr>
            <a:lvl6pPr marL="1072800" indent="-352800">
              <a:lnSpc>
                <a:spcPct val="90000"/>
              </a:lnSpc>
              <a:defRPr/>
            </a:lvl6pPr>
            <a:lvl7pPr marL="1072800" indent="-352800">
              <a:lnSpc>
                <a:spcPct val="90000"/>
              </a:lnSpc>
              <a:defRPr/>
            </a:lvl7pPr>
            <a:lvl8pPr marL="1072800" indent="-352800">
              <a:lnSpc>
                <a:spcPct val="90000"/>
              </a:lnSpc>
              <a:buFont typeface="Arial" panose="020B0604020202020204" pitchFamily="34" charset="0"/>
              <a:buChar char="•"/>
              <a:defRPr/>
            </a:lvl8pPr>
            <a:lvl9pPr marL="1072800" indent="-352800">
              <a:lnSpc>
                <a:spcPct val="90000"/>
              </a:lnSpc>
              <a:defRPr/>
            </a:lvl9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 err="1"/>
              <a:t>Andet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Tredje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  <a:p>
            <a:pPr lvl="5"/>
            <a:r>
              <a:rPr lang="en-GB" dirty="0"/>
              <a:t>6</a:t>
            </a:r>
          </a:p>
          <a:p>
            <a:pPr lvl="6"/>
            <a:r>
              <a:rPr lang="en-GB" dirty="0"/>
              <a:t>7</a:t>
            </a:r>
          </a:p>
          <a:p>
            <a:pPr lvl="7"/>
            <a:r>
              <a:rPr lang="en-GB" dirty="0"/>
              <a:t>8</a:t>
            </a:r>
          </a:p>
          <a:p>
            <a:pPr lvl="8"/>
            <a:r>
              <a:rPr lang="en-GB" dirty="0"/>
              <a:t>9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09/11/2022</a:t>
            </a:r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Section of Epidemiology</a:t>
            </a:r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extBox 1">
            <a:extLst>
              <a:ext uri="{FF2B5EF4-FFF2-40B4-BE49-F238E27FC236}">
                <a16:creationId xmlns:a16="http://schemas.microsoft.com/office/drawing/2014/main" id="{C25972C5-CAD7-9DDE-E435-195811719418}"/>
              </a:ext>
            </a:extLst>
          </p:cNvPr>
          <p:cNvSpPr txBox="1"/>
          <p:nvPr userDrawn="1"/>
        </p:nvSpPr>
        <p:spPr>
          <a:xfrm>
            <a:off x="588964" y="-375558"/>
            <a:ext cx="11012486" cy="306335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1400" b="1" dirty="0">
                <a:solidFill>
                  <a:schemeClr val="bg1"/>
                </a:solidFill>
                <a:latin typeface="Microsoft New Tai Lue"/>
              </a:rPr>
              <a:t>Highlight words </a:t>
            </a:r>
            <a:r>
              <a:rPr lang="en-GB" sz="1400" b="0" dirty="0">
                <a:solidFill>
                  <a:schemeClr val="bg1"/>
                </a:solidFill>
                <a:latin typeface="Microsoft New Tai Lue"/>
              </a:rPr>
              <a:t>in headline using </a:t>
            </a:r>
            <a:r>
              <a:rPr lang="en-GB" sz="1400" b="1" dirty="0">
                <a:solidFill>
                  <a:schemeClr val="bg1"/>
                </a:solidFill>
                <a:latin typeface="Microsoft New Tai Lue"/>
              </a:rPr>
              <a:t>bold   </a:t>
            </a:r>
            <a:endParaRPr lang="en-GB" sz="1400" b="0" dirty="0">
              <a:solidFill>
                <a:schemeClr val="bg1"/>
              </a:solidFill>
              <a:latin typeface="Microsoft New Tai Lue"/>
            </a:endParaRPr>
          </a:p>
        </p:txBody>
      </p:sp>
    </p:spTree>
    <p:extLst>
      <p:ext uri="{BB962C8B-B14F-4D97-AF65-F5344CB8AC3E}">
        <p14:creationId xmlns:p14="http://schemas.microsoft.com/office/powerpoint/2010/main" val="42638169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3934" userDrawn="1">
          <p15:clr>
            <a:srgbClr val="F26B43"/>
          </p15:clr>
        </p15:guide>
        <p15:guide id="2" pos="3746" userDrawn="1">
          <p15:clr>
            <a:srgbClr val="F26B43"/>
          </p15:clr>
        </p15:guide>
        <p15:guide id="3" orient="horz" pos="1410" userDrawn="1">
          <p15:clr>
            <a:srgbClr val="F26B43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one bullet list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3" y="620714"/>
            <a:ext cx="11012488" cy="863599"/>
          </a:xfrm>
        </p:spPr>
        <p:txBody>
          <a:bodyPr/>
          <a:lstStyle>
            <a:lvl1pPr>
              <a:defRPr sz="3200" b="1" i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3" name="Pladsholder til indhold 3"/>
          <p:cNvSpPr>
            <a:spLocks noGrp="1"/>
          </p:cNvSpPr>
          <p:nvPr>
            <p:ph idx="1" hasCustomPrompt="1"/>
          </p:nvPr>
        </p:nvSpPr>
        <p:spPr>
          <a:xfrm>
            <a:off x="588963" y="1628775"/>
            <a:ext cx="11012488" cy="4673600"/>
          </a:xfrm>
        </p:spPr>
        <p:txBody>
          <a:bodyPr vert="horz" lIns="0" tIns="0" rIns="0" bIns="0" rtlCol="0">
            <a:noAutofit/>
          </a:bodyPr>
          <a:lstStyle>
            <a:lvl1pPr marL="342900" indent="-342900">
              <a:buFont typeface="Arial" panose="020B0604020202020204" pitchFamily="34" charset="0"/>
              <a:buChar char="•"/>
              <a:defRPr lang="da-DK" sz="3200" b="0" i="0" baseline="0" dirty="0" smtClean="0">
                <a:solidFill>
                  <a:schemeClr val="tx1"/>
                </a:solidFill>
              </a:defRPr>
            </a:lvl1pPr>
            <a:lvl2pPr>
              <a:defRPr lang="da-DK" b="0" i="0" baseline="0" dirty="0" smtClean="0">
                <a:solidFill>
                  <a:schemeClr val="tx1"/>
                </a:solidFill>
              </a:defRPr>
            </a:lvl2pPr>
            <a:lvl3pPr>
              <a:defRPr lang="da-DK" b="0" i="0" baseline="0" dirty="0" smtClean="0">
                <a:solidFill>
                  <a:schemeClr val="tx1"/>
                </a:solidFill>
              </a:defRPr>
            </a:lvl3pPr>
            <a:lvl4pPr marL="1072800" indent="-352800">
              <a:buFont typeface="Arial" panose="020B0604020202020204" pitchFamily="34" charset="0"/>
              <a:buChar char="•"/>
              <a:defRPr/>
            </a:lvl4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09/11/2022</a:t>
            </a:r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Section of Epidemiology</a:t>
            </a:r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117488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kstfelt 8">
            <a:extLst>
              <a:ext uri="{FF2B5EF4-FFF2-40B4-BE49-F238E27FC236}">
                <a16:creationId xmlns:a16="http://schemas.microsoft.com/office/drawing/2014/main" id="{3E866D85-79EE-184D-80E1-3ED545621736}"/>
              </a:ext>
            </a:extLst>
          </p:cNvPr>
          <p:cNvSpPr txBox="1"/>
          <p:nvPr userDrawn="1"/>
        </p:nvSpPr>
        <p:spPr>
          <a:xfrm>
            <a:off x="421280" y="612884"/>
            <a:ext cx="1167618" cy="87142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GB" sz="15000" b="1" dirty="0">
                <a:solidFill>
                  <a:schemeClr val="tx1"/>
                </a:solidFill>
              </a:rPr>
              <a:t>”</a:t>
            </a:r>
          </a:p>
        </p:txBody>
      </p:sp>
      <p:sp>
        <p:nvSpPr>
          <p:cNvPr id="11" name="Pladsholder til tekst 9">
            <a:extLst>
              <a:ext uri="{FF2B5EF4-FFF2-40B4-BE49-F238E27FC236}">
                <a16:creationId xmlns:a16="http://schemas.microsoft.com/office/drawing/2014/main" id="{1B53F7DA-513D-4E4A-A901-E83A56F29AC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88963" y="1628775"/>
            <a:ext cx="11012487" cy="4114799"/>
          </a:xfrm>
          <a:noFill/>
        </p:spPr>
        <p:txBody>
          <a:bodyPr lIns="0" tIns="0" rIns="0" bIns="0" anchor="t" anchorCtr="0"/>
          <a:lstStyle>
            <a:lvl1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0" kern="1200" cap="none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12" name="Pladsholder til tekst 14">
            <a:extLst>
              <a:ext uri="{FF2B5EF4-FFF2-40B4-BE49-F238E27FC236}">
                <a16:creationId xmlns:a16="http://schemas.microsoft.com/office/drawing/2014/main" id="{E095D626-8544-1B49-AD85-894AF401181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0400" y="5934971"/>
            <a:ext cx="11012400" cy="367404"/>
          </a:xfrm>
        </p:spPr>
        <p:txBody>
          <a:bodyPr anchor="b" anchorCtr="0">
            <a:noAutofit/>
          </a:bodyPr>
          <a:lstStyle>
            <a:lvl1pPr marL="0" indent="0">
              <a:spcBef>
                <a:spcPts val="500"/>
              </a:spcBef>
              <a:buNone/>
              <a:defRPr sz="2400" b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Name, source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09/11/2022</a:t>
            </a:r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Section of Epidemiology</a:t>
            </a:r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098684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ing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606056-13C4-B341-9D8B-68EA383036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2527812"/>
            <a:ext cx="12192000" cy="955506"/>
          </a:xfrm>
          <a:noFill/>
        </p:spPr>
        <p:txBody>
          <a:bodyPr anchor="b" anchorCtr="0"/>
          <a:lstStyle>
            <a:lvl1pPr marL="0" indent="0" algn="ctr">
              <a:buFontTx/>
              <a:buNone/>
              <a:defRPr sz="6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9FA67884-B97F-CB46-AABC-75F5273BB98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0" y="3559852"/>
            <a:ext cx="12192000" cy="955506"/>
          </a:xfrm>
          <a:noFill/>
        </p:spPr>
        <p:txBody>
          <a:bodyPr/>
          <a:lstStyle>
            <a:lvl1pPr marL="0" indent="0" algn="ctr">
              <a:buFontTx/>
              <a:buNone/>
              <a:defRPr sz="6600" b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09/11/2022</a:t>
            </a:r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Section of Epidemiology</a:t>
            </a:r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854531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s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BDF7CB8-A29D-FD7D-E01C-9FA290029336}"/>
              </a:ext>
            </a:extLst>
          </p:cNvPr>
          <p:cNvSpPr>
            <a:spLocks noGrp="1" noChangeAspect="1"/>
          </p:cNvSpPr>
          <p:nvPr>
            <p:ph type="body" sz="quarter" idx="38" hasCustomPrompt="1"/>
          </p:nvPr>
        </p:nvSpPr>
        <p:spPr>
          <a:xfrm>
            <a:off x="593043" y="992701"/>
            <a:ext cx="1162800" cy="1162800"/>
          </a:xfrm>
          <a:prstGeom prst="ellipse">
            <a:avLst/>
          </a:prstGeom>
          <a:solidFill>
            <a:schemeClr val="tx1">
              <a:alpha val="20000"/>
            </a:schemeClr>
          </a:solidFill>
        </p:spPr>
        <p:txBody>
          <a:bodyPr tIns="72000" anchor="ctr" anchorCtr="0"/>
          <a:lstStyle>
            <a:lvl1pPr marL="0" indent="0" algn="ctr">
              <a:spcBef>
                <a:spcPts val="0"/>
              </a:spcBef>
              <a:buNone/>
              <a:defRPr sz="6000" b="1"/>
            </a:lvl1pPr>
          </a:lstStyle>
          <a:p>
            <a:pPr lvl="0"/>
            <a:r>
              <a:rPr lang="en-GB" dirty="0"/>
              <a:t>1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0999F43-7DCD-0386-4C37-C66F637D75F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1935309" y="992701"/>
            <a:ext cx="3590534" cy="1162800"/>
          </a:xfrm>
        </p:spPr>
        <p:txBody>
          <a:bodyPr anchor="ctr" anchorCtr="0"/>
          <a:lstStyle>
            <a:lvl1pPr marL="0" indent="0">
              <a:spcBef>
                <a:spcPts val="0"/>
              </a:spcBef>
              <a:buNone/>
              <a:defRPr sz="2800" b="1"/>
            </a:lvl1pPr>
            <a:lvl2pPr marL="0" indent="0">
              <a:buNone/>
              <a:defRPr sz="2800" b="1"/>
            </a:lvl2pPr>
            <a:lvl3pPr marL="0" indent="0">
              <a:buNone/>
              <a:defRPr sz="2800" b="1"/>
            </a:lvl3pPr>
            <a:lvl4pPr marL="0" indent="0">
              <a:buNone/>
              <a:defRPr sz="2800" b="1"/>
            </a:lvl4pPr>
            <a:lvl5pPr marL="0" indent="0">
              <a:buNone/>
              <a:defRPr sz="2800" b="1"/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5A0FE321-409A-CB41-0D2F-3A239A66393D}"/>
              </a:ext>
            </a:extLst>
          </p:cNvPr>
          <p:cNvSpPr>
            <a:spLocks noGrp="1" noChangeAspect="1"/>
          </p:cNvSpPr>
          <p:nvPr>
            <p:ph type="body" sz="quarter" idx="40" hasCustomPrompt="1"/>
          </p:nvPr>
        </p:nvSpPr>
        <p:spPr>
          <a:xfrm>
            <a:off x="6092802" y="911224"/>
            <a:ext cx="1162800" cy="1162800"/>
          </a:xfrm>
          <a:prstGeom prst="ellipse">
            <a:avLst/>
          </a:prstGeom>
          <a:solidFill>
            <a:schemeClr val="tx1">
              <a:alpha val="20000"/>
            </a:schemeClr>
          </a:solidFill>
        </p:spPr>
        <p:txBody>
          <a:bodyPr tIns="72000" anchor="ctr" anchorCtr="0"/>
          <a:lstStyle>
            <a:lvl1pPr marL="0" indent="0" algn="ctr">
              <a:buNone/>
              <a:defRPr sz="6000" b="1"/>
            </a:lvl1pPr>
          </a:lstStyle>
          <a:p>
            <a:pPr lvl="0"/>
            <a:r>
              <a:rPr lang="en-GB" dirty="0"/>
              <a:t>2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E85D9037-4808-3FB4-8291-164C228C83E2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7438265" y="911224"/>
            <a:ext cx="3705822" cy="1162800"/>
          </a:xfrm>
        </p:spPr>
        <p:txBody>
          <a:bodyPr anchor="ctr" anchorCtr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/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/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34F98610-1AA8-ED76-CB97-422A1761A39E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2272868" y="2409825"/>
            <a:ext cx="1162800" cy="1162800"/>
          </a:xfrm>
          <a:prstGeom prst="ellipse">
            <a:avLst/>
          </a:prstGeom>
          <a:solidFill>
            <a:schemeClr val="tx1">
              <a:alpha val="20000"/>
            </a:schemeClr>
          </a:solidFill>
        </p:spPr>
        <p:txBody>
          <a:bodyPr tIns="72000" anchor="ctr" anchorCtr="0"/>
          <a:lstStyle>
            <a:lvl1pPr marL="0" indent="0" algn="ctr">
              <a:buNone/>
              <a:defRPr sz="6000" b="1"/>
            </a:lvl1pPr>
            <a:lvl2pPr marL="360363" indent="0" algn="ctr">
              <a:buNone/>
              <a:defRPr sz="2800" b="1"/>
            </a:lvl2pPr>
            <a:lvl3pPr marL="720000" indent="0" algn="ctr">
              <a:buNone/>
              <a:defRPr sz="2800" b="1"/>
            </a:lvl3pPr>
            <a:lvl4pPr marL="720000" indent="0" algn="ctr">
              <a:buNone/>
              <a:defRPr sz="2800" b="1"/>
            </a:lvl4pPr>
            <a:lvl5pPr marL="720000" indent="0" algn="ctr">
              <a:buNone/>
              <a:defRPr sz="2800" b="1"/>
            </a:lvl5pPr>
          </a:lstStyle>
          <a:p>
            <a:pPr lvl="0"/>
            <a:r>
              <a:rPr lang="en-GB" dirty="0"/>
              <a:t>3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04C99C31-A019-EB05-99AD-9B5C4892C3E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3620656" y="2409825"/>
            <a:ext cx="3113087" cy="1162800"/>
          </a:xfrm>
        </p:spPr>
        <p:txBody>
          <a:bodyPr anchor="ctr" anchorCtr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/>
            </a:lvl1pPr>
            <a:lvl2pPr marL="0" indent="0">
              <a:buNone/>
              <a:defRPr sz="2800" b="1"/>
            </a:lvl2pPr>
            <a:lvl3pPr marL="0" indent="0">
              <a:buNone/>
              <a:defRPr sz="2800" b="1"/>
            </a:lvl3pPr>
            <a:lvl4pPr marL="0" indent="0">
              <a:buNone/>
              <a:defRPr sz="2800" b="1"/>
            </a:lvl4pPr>
            <a:lvl5pPr marL="0" indent="0">
              <a:buNone/>
              <a:defRPr sz="2800" b="1"/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DA112A83-1D6E-E31B-3869-56E056FE8E0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7188200" y="2970213"/>
            <a:ext cx="1162800" cy="1162800"/>
          </a:xfrm>
          <a:prstGeom prst="ellipse">
            <a:avLst/>
          </a:prstGeom>
          <a:solidFill>
            <a:schemeClr val="tx1">
              <a:alpha val="20000"/>
            </a:schemeClr>
          </a:solidFill>
        </p:spPr>
        <p:txBody>
          <a:bodyPr tIns="72000" anchor="ctr" anchorCtr="0"/>
          <a:lstStyle>
            <a:lvl1pPr marL="0" indent="0" algn="ctr">
              <a:buNone/>
              <a:defRPr sz="6000" b="1"/>
            </a:lvl1pPr>
            <a:lvl2pPr marL="360363" indent="0" algn="ctr">
              <a:buNone/>
              <a:defRPr sz="2800" b="1"/>
            </a:lvl2pPr>
            <a:lvl3pPr marL="720000" indent="0" algn="ctr">
              <a:buNone/>
              <a:defRPr sz="2800" b="1"/>
            </a:lvl3pPr>
            <a:lvl4pPr marL="720000" indent="0" algn="ctr">
              <a:buNone/>
              <a:defRPr sz="2800" b="1"/>
            </a:lvl4pPr>
            <a:lvl5pPr marL="720000" indent="0" algn="ctr">
              <a:buNone/>
              <a:defRPr sz="2800" b="1"/>
            </a:lvl5pPr>
          </a:lstStyle>
          <a:p>
            <a:pPr lvl="0"/>
            <a:r>
              <a:rPr lang="en-GB" dirty="0"/>
              <a:t>4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F5507CD6-BB87-26DA-1CB3-C86DBC2ACD10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535988" y="2970213"/>
            <a:ext cx="3065462" cy="1162800"/>
          </a:xfrm>
        </p:spPr>
        <p:txBody>
          <a:bodyPr anchor="ctr" anchorCtr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/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/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2EED4611-1BCD-13B0-4F45-DAEAB352902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458913" y="4498975"/>
            <a:ext cx="1162800" cy="1162800"/>
          </a:xfrm>
          <a:prstGeom prst="ellipse">
            <a:avLst/>
          </a:prstGeom>
          <a:solidFill>
            <a:schemeClr val="tx1">
              <a:alpha val="20000"/>
            </a:schemeClr>
          </a:solidFill>
        </p:spPr>
        <p:txBody>
          <a:bodyPr tIns="72000" anchor="ctr" anchorCtr="0"/>
          <a:lstStyle>
            <a:lvl1pPr marL="0" indent="0" algn="ctr">
              <a:buNone/>
              <a:defRPr sz="6000" b="1"/>
            </a:lvl1pPr>
            <a:lvl2pPr marL="360363" indent="0" algn="ctr">
              <a:buNone/>
              <a:defRPr sz="2800" b="1"/>
            </a:lvl2pPr>
            <a:lvl3pPr marL="720000" indent="0" algn="ctr">
              <a:buNone/>
              <a:defRPr sz="2800" b="1"/>
            </a:lvl3pPr>
            <a:lvl4pPr marL="720000" indent="0" algn="ctr">
              <a:buNone/>
              <a:defRPr sz="2800" b="1"/>
            </a:lvl4pPr>
            <a:lvl5pPr marL="720000" indent="0" algn="ctr">
              <a:buNone/>
              <a:defRPr sz="2800" b="1"/>
            </a:lvl5pPr>
          </a:lstStyle>
          <a:p>
            <a:pPr lvl="0"/>
            <a:r>
              <a:rPr lang="en-GB" dirty="0"/>
              <a:t>5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B3B6A4E6-E617-BAD1-0112-A96754231B66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2814435" y="4498975"/>
            <a:ext cx="2938665" cy="1162800"/>
          </a:xfrm>
        </p:spPr>
        <p:txBody>
          <a:bodyPr anchor="ctr" anchorCtr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/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/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0135649F-22C1-794A-F31C-7DC6EA04B2E5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372225" y="5138044"/>
            <a:ext cx="1162800" cy="1162800"/>
          </a:xfrm>
          <a:prstGeom prst="ellipse">
            <a:avLst/>
          </a:prstGeom>
          <a:solidFill>
            <a:schemeClr val="tx1">
              <a:alpha val="20000"/>
            </a:schemeClr>
          </a:solidFill>
        </p:spPr>
        <p:txBody>
          <a:bodyPr tIns="72000" anchor="ctr" anchorCtr="0"/>
          <a:lstStyle>
            <a:lvl1pPr marL="0" indent="0" algn="ctr">
              <a:buNone/>
              <a:defRPr sz="6000" b="1"/>
            </a:lvl1pPr>
            <a:lvl2pPr marL="360363" indent="0" algn="ctr">
              <a:buNone/>
              <a:defRPr sz="2800" b="1"/>
            </a:lvl2pPr>
            <a:lvl3pPr marL="720000" indent="0" algn="ctr">
              <a:buNone/>
              <a:defRPr sz="2800" b="1"/>
            </a:lvl3pPr>
            <a:lvl4pPr marL="720000" indent="0" algn="ctr">
              <a:buNone/>
              <a:defRPr sz="2800" b="1"/>
            </a:lvl4pPr>
            <a:lvl5pPr marL="720000" indent="0" algn="ctr">
              <a:buNone/>
              <a:defRPr sz="2800" b="1"/>
            </a:lvl5pPr>
          </a:lstStyle>
          <a:p>
            <a:pPr lvl="0"/>
            <a:r>
              <a:rPr lang="en-GB" dirty="0"/>
              <a:t>6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35999C3D-9DB2-8B28-1D0E-EDC2C950F687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7720013" y="5138044"/>
            <a:ext cx="3343275" cy="1162800"/>
          </a:xfrm>
        </p:spPr>
        <p:txBody>
          <a:bodyPr anchor="ctr" anchorCtr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/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/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09/11/2022</a:t>
            </a:r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Section of Epidemiology</a:t>
            </a:r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3" name="TextBox 1">
            <a:extLst>
              <a:ext uri="{FF2B5EF4-FFF2-40B4-BE49-F238E27FC236}">
                <a16:creationId xmlns:a16="http://schemas.microsoft.com/office/drawing/2014/main" id="{7268BAA3-AF98-A946-16EB-29ED74D4E93C}"/>
              </a:ext>
            </a:extLst>
          </p:cNvPr>
          <p:cNvSpPr txBox="1"/>
          <p:nvPr userDrawn="1"/>
        </p:nvSpPr>
        <p:spPr>
          <a:xfrm>
            <a:off x="588964" y="-375558"/>
            <a:ext cx="11012486" cy="306335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1400" b="1" dirty="0">
                <a:solidFill>
                  <a:schemeClr val="bg1"/>
                </a:solidFill>
                <a:latin typeface="Microsoft New Tai Lue"/>
              </a:rPr>
              <a:t>Highlight words </a:t>
            </a:r>
            <a:r>
              <a:rPr lang="en-GB" sz="1400" b="0" dirty="0">
                <a:solidFill>
                  <a:schemeClr val="bg1"/>
                </a:solidFill>
                <a:latin typeface="Microsoft New Tai Lue"/>
              </a:rPr>
              <a:t>in text using </a:t>
            </a:r>
            <a:r>
              <a:rPr lang="en-GB" sz="1400" b="1" dirty="0">
                <a:solidFill>
                  <a:schemeClr val="bg1"/>
                </a:solidFill>
                <a:latin typeface="Microsoft New Tai Lue"/>
              </a:rPr>
              <a:t>bold   </a:t>
            </a:r>
            <a:endParaRPr lang="en-GB" sz="1400" b="0" dirty="0">
              <a:solidFill>
                <a:schemeClr val="bg1"/>
              </a:solidFill>
              <a:latin typeface="Microsoft New Tai Lue"/>
            </a:endParaRPr>
          </a:p>
        </p:txBody>
      </p:sp>
    </p:spTree>
    <p:extLst>
      <p:ext uri="{BB962C8B-B14F-4D97-AF65-F5344CB8AC3E}">
        <p14:creationId xmlns:p14="http://schemas.microsoft.com/office/powerpoint/2010/main" val="27843420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rrow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09/11/2022</a:t>
            </a:r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Section of Epidemiology</a:t>
            </a:r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56C2CA-F7BC-1643-99E7-A7AF34D16F06}"/>
              </a:ext>
            </a:extLst>
          </p:cNvPr>
          <p:cNvSpPr txBox="1"/>
          <p:nvPr userDrawn="1"/>
        </p:nvSpPr>
        <p:spPr>
          <a:xfrm>
            <a:off x="-1219200" y="-222738"/>
            <a:ext cx="0" cy="0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GB" sz="4800" b="1" dirty="0">
              <a:solidFill>
                <a:prstClr val="white"/>
              </a:solidFill>
              <a:latin typeface="Microsoft New Tai Lue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392B83-0AC6-A343-9007-FC3430F06E87}"/>
              </a:ext>
            </a:extLst>
          </p:cNvPr>
          <p:cNvSpPr txBox="1"/>
          <p:nvPr userDrawn="1"/>
        </p:nvSpPr>
        <p:spPr>
          <a:xfrm>
            <a:off x="4531540" y="2322414"/>
            <a:ext cx="0" cy="0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GB" sz="4800" b="1" dirty="0">
              <a:solidFill>
                <a:prstClr val="white"/>
              </a:solidFill>
              <a:latin typeface="Microsoft New Tai Lue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B0ACD76-9286-81DA-B95A-33C567818D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963" y="620712"/>
            <a:ext cx="11012488" cy="864859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39" name="Text Placeholder 6">
            <a:extLst>
              <a:ext uri="{FF2B5EF4-FFF2-40B4-BE49-F238E27FC236}">
                <a16:creationId xmlns:a16="http://schemas.microsoft.com/office/drawing/2014/main" id="{79DDD350-47B3-3DAF-DDC1-39725F8B959E}"/>
              </a:ext>
            </a:extLst>
          </p:cNvPr>
          <p:cNvSpPr>
            <a:spLocks noGrp="1" noChangeAspect="1"/>
          </p:cNvSpPr>
          <p:nvPr>
            <p:ph type="body" sz="quarter" idx="38" hasCustomPrompt="1"/>
          </p:nvPr>
        </p:nvSpPr>
        <p:spPr>
          <a:xfrm>
            <a:off x="1478044" y="1850705"/>
            <a:ext cx="701479" cy="701479"/>
          </a:xfrm>
          <a:prstGeom prst="ellipse">
            <a:avLst/>
          </a:pr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 wrap="none" lIns="936000" tIns="72000" rIns="0" bIns="0" anchor="ctr" anchorCtr="0"/>
          <a:lstStyle>
            <a:lvl1pPr marL="0" indent="0" algn="l">
              <a:spcBef>
                <a:spcPts val="0"/>
              </a:spcBef>
              <a:buNone/>
              <a:defRPr sz="2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40" name="Text Placeholder 6">
            <a:extLst>
              <a:ext uri="{FF2B5EF4-FFF2-40B4-BE49-F238E27FC236}">
                <a16:creationId xmlns:a16="http://schemas.microsoft.com/office/drawing/2014/main" id="{D6F92D26-3C4A-BE86-A701-D767C111FE07}"/>
              </a:ext>
            </a:extLst>
          </p:cNvPr>
          <p:cNvSpPr>
            <a:spLocks noGrp="1" noChangeAspect="1"/>
          </p:cNvSpPr>
          <p:nvPr>
            <p:ph type="body" sz="quarter" idx="39" hasCustomPrompt="1"/>
          </p:nvPr>
        </p:nvSpPr>
        <p:spPr>
          <a:xfrm>
            <a:off x="5358802" y="2416707"/>
            <a:ext cx="701479" cy="701479"/>
          </a:xfrm>
          <a:prstGeom prst="ellipse">
            <a:avLst/>
          </a:pr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 wrap="none" lIns="936000" tIns="72000" rIns="0" bIns="0" anchor="ctr" anchorCtr="0"/>
          <a:lstStyle>
            <a:lvl1pPr marL="0" indent="0" algn="l">
              <a:spcBef>
                <a:spcPts val="0"/>
              </a:spcBef>
              <a:buNone/>
              <a:defRPr sz="2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41" name="Text Placeholder 6">
            <a:extLst>
              <a:ext uri="{FF2B5EF4-FFF2-40B4-BE49-F238E27FC236}">
                <a16:creationId xmlns:a16="http://schemas.microsoft.com/office/drawing/2014/main" id="{376900F8-7802-5F50-6A9A-E75ED0B3EC0B}"/>
              </a:ext>
            </a:extLst>
          </p:cNvPr>
          <p:cNvSpPr>
            <a:spLocks noGrp="1" noChangeAspect="1"/>
          </p:cNvSpPr>
          <p:nvPr>
            <p:ph type="body" sz="quarter" idx="40" hasCustomPrompt="1"/>
          </p:nvPr>
        </p:nvSpPr>
        <p:spPr>
          <a:xfrm>
            <a:off x="2869616" y="3779962"/>
            <a:ext cx="701479" cy="701479"/>
          </a:xfrm>
          <a:prstGeom prst="ellipse">
            <a:avLst/>
          </a:pr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 wrap="none" lIns="936000" tIns="72000" rIns="0" bIns="0" anchor="ctr" anchorCtr="0"/>
          <a:lstStyle>
            <a:lvl1pPr marL="0" indent="0" algn="l">
              <a:spcBef>
                <a:spcPts val="0"/>
              </a:spcBef>
              <a:buNone/>
              <a:defRPr sz="2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42" name="Text Placeholder 6">
            <a:extLst>
              <a:ext uri="{FF2B5EF4-FFF2-40B4-BE49-F238E27FC236}">
                <a16:creationId xmlns:a16="http://schemas.microsoft.com/office/drawing/2014/main" id="{246C4547-72A6-0EEC-A5AF-48DBCE377E13}"/>
              </a:ext>
            </a:extLst>
          </p:cNvPr>
          <p:cNvSpPr>
            <a:spLocks noGrp="1" noChangeAspect="1"/>
          </p:cNvSpPr>
          <p:nvPr>
            <p:ph type="body" sz="quarter" idx="41" hasCustomPrompt="1"/>
          </p:nvPr>
        </p:nvSpPr>
        <p:spPr>
          <a:xfrm>
            <a:off x="7101336" y="4168447"/>
            <a:ext cx="701479" cy="701479"/>
          </a:xfrm>
          <a:prstGeom prst="ellipse">
            <a:avLst/>
          </a:pr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 wrap="none" lIns="936000" tIns="72000" rIns="0" bIns="0" anchor="ctr" anchorCtr="0"/>
          <a:lstStyle>
            <a:lvl1pPr marL="0" indent="0" algn="l">
              <a:spcBef>
                <a:spcPts val="0"/>
              </a:spcBef>
              <a:buNone/>
              <a:defRPr sz="2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EC0FCDE3-3080-15ED-F757-BF51628B67D5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88964" y="5623418"/>
            <a:ext cx="11012486" cy="678958"/>
          </a:xfrm>
        </p:spPr>
        <p:txBody>
          <a:bodyPr anchor="b" anchorCtr="0"/>
          <a:lstStyle>
            <a:lvl1pPr marL="0" indent="0" algn="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None/>
              <a:defRPr sz="2800"/>
            </a:lvl1pPr>
            <a:lvl2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2800"/>
            </a:lvl2pPr>
            <a:lvl3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2800"/>
            </a:lvl3pPr>
            <a:lvl4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2800"/>
            </a:lvl4pPr>
            <a:lvl5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2800"/>
            </a:lvl5pPr>
            <a:lvl6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2800"/>
            </a:lvl6pPr>
            <a:lvl7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2800"/>
            </a:lvl7pPr>
            <a:lvl8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2800"/>
            </a:lvl8pPr>
            <a:lvl9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2800"/>
            </a:lvl9pPr>
          </a:lstStyle>
          <a:p>
            <a:pPr lvl="0"/>
            <a:r>
              <a:rPr lang="en-GB" dirty="0"/>
              <a:t>...click to add text</a:t>
            </a:r>
          </a:p>
        </p:txBody>
      </p:sp>
      <p:sp>
        <p:nvSpPr>
          <p:cNvPr id="7" name="TextBox 1">
            <a:extLst>
              <a:ext uri="{FF2B5EF4-FFF2-40B4-BE49-F238E27FC236}">
                <a16:creationId xmlns:a16="http://schemas.microsoft.com/office/drawing/2014/main" id="{74B0C9B8-9199-DB66-C3E1-5BCBE19EE6D9}"/>
              </a:ext>
            </a:extLst>
          </p:cNvPr>
          <p:cNvSpPr txBox="1"/>
          <p:nvPr userDrawn="1"/>
        </p:nvSpPr>
        <p:spPr>
          <a:xfrm>
            <a:off x="588964" y="-375558"/>
            <a:ext cx="11012486" cy="306335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1400" b="1" dirty="0">
                <a:solidFill>
                  <a:schemeClr val="bg1"/>
                </a:solidFill>
                <a:latin typeface="Microsoft New Tai Lue"/>
              </a:rPr>
              <a:t>Highlight words </a:t>
            </a:r>
            <a:r>
              <a:rPr lang="en-GB" sz="1400" b="0" dirty="0">
                <a:solidFill>
                  <a:schemeClr val="bg1"/>
                </a:solidFill>
                <a:latin typeface="Microsoft New Tai Lue"/>
              </a:rPr>
              <a:t>in headline using </a:t>
            </a:r>
            <a:r>
              <a:rPr lang="en-GB" sz="1400" b="1" dirty="0">
                <a:solidFill>
                  <a:schemeClr val="bg1"/>
                </a:solidFill>
                <a:latin typeface="Microsoft New Tai Lue"/>
              </a:rPr>
              <a:t>bold   </a:t>
            </a:r>
            <a:endParaRPr lang="en-GB" sz="1400" b="0" dirty="0">
              <a:solidFill>
                <a:schemeClr val="bg1"/>
              </a:solidFill>
              <a:latin typeface="Microsoft New Tai Lue"/>
            </a:endParaRPr>
          </a:p>
        </p:txBody>
      </p:sp>
    </p:spTree>
    <p:extLst>
      <p:ext uri="{BB962C8B-B14F-4D97-AF65-F5344CB8AC3E}">
        <p14:creationId xmlns:p14="http://schemas.microsoft.com/office/powerpoint/2010/main" val="17207341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eal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8350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7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661"/>
          <a:stretch/>
        </p:blipFill>
        <p:spPr>
          <a:xfrm>
            <a:off x="1733575" y="-6016"/>
            <a:ext cx="10465859" cy="68580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F3CC8A4E-DD42-3359-871D-73651337223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691815"/>
            <a:ext cx="5959476" cy="5474035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ct val="9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master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587375" y="1020200"/>
            <a:ext cx="4946649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37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88964" y="3007285"/>
            <a:ext cx="4946648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3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53600"/>
            <a:ext cx="4946649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4" name="Pladsholder til dato 3" hidden="1"/>
          <p:cNvSpPr>
            <a:spLocks noGrp="1"/>
          </p:cNvSpPr>
          <p:nvPr>
            <p:ph type="dt" sz="half" idx="10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r>
              <a:rPr lang="en-GB" dirty="0"/>
              <a:t>09/11/2022</a:t>
            </a:r>
          </a:p>
        </p:txBody>
      </p:sp>
      <p:sp>
        <p:nvSpPr>
          <p:cNvPr id="5" name="Pladsholder til sidefod 4" hidden="1"/>
          <p:cNvSpPr>
            <a:spLocks noGrp="1"/>
          </p:cNvSpPr>
          <p:nvPr>
            <p:ph type="ftr" sz="quarter" idx="11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r>
              <a:rPr lang="en-GB" dirty="0"/>
              <a:t>Section of Epidemiology</a:t>
            </a:r>
          </a:p>
        </p:txBody>
      </p:sp>
      <p:sp>
        <p:nvSpPr>
          <p:cNvPr id="6" name="Pladsholder til slidenummer 5" hidden="1"/>
          <p:cNvSpPr>
            <a:spLocks noGrp="1"/>
          </p:cNvSpPr>
          <p:nvPr>
            <p:ph type="sldNum" sz="quarter" idx="12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8179507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s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9757" y="842657"/>
            <a:ext cx="11012486" cy="1141268"/>
          </a:xfrm>
        </p:spPr>
        <p:txBody>
          <a:bodyPr/>
          <a:lstStyle>
            <a:lvl1pPr>
              <a:lnSpc>
                <a:spcPct val="90000"/>
              </a:lnSpc>
              <a:defRPr sz="6600" b="1" i="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09/11/2022</a:t>
            </a:r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Section of Epidemiology</a:t>
            </a:r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Pladsholder til billede 9">
            <a:extLst>
              <a:ext uri="{FF2B5EF4-FFF2-40B4-BE49-F238E27FC236}">
                <a16:creationId xmlns:a16="http://schemas.microsoft.com/office/drawing/2014/main" id="{EE1B35E0-A5B1-1748-D054-2575D7411C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 rot="21402571">
            <a:off x="985914" y="2449156"/>
            <a:ext cx="4115489" cy="2817262"/>
          </a:xfrm>
          <a:solidFill>
            <a:schemeClr val="bg1">
              <a:lumMod val="65000"/>
            </a:schemeClr>
          </a:solidFill>
          <a:ln w="146050" cap="flat">
            <a:solidFill>
              <a:schemeClr val="bg1"/>
            </a:solidFill>
            <a:miter lim="800000"/>
          </a:ln>
        </p:spPr>
        <p:txBody>
          <a:bodyPr lIns="0" tIns="1080000" rIns="0" anchor="ctr" anchorCtr="1"/>
          <a:lstStyle>
            <a:lvl1pPr marL="0" indent="0" algn="ctr">
              <a:buNone/>
              <a:defRPr sz="24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9" name="Pladsholder til billede 9">
            <a:extLst>
              <a:ext uri="{FF2B5EF4-FFF2-40B4-BE49-F238E27FC236}">
                <a16:creationId xmlns:a16="http://schemas.microsoft.com/office/drawing/2014/main" id="{E815A343-B052-E851-8FDF-17976A3957D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 rot="533356">
            <a:off x="5893725" y="2510306"/>
            <a:ext cx="5462634" cy="3596788"/>
          </a:xfrm>
          <a:solidFill>
            <a:schemeClr val="bg1">
              <a:lumMod val="65000"/>
            </a:schemeClr>
          </a:solidFill>
          <a:ln w="146050" cap="flat">
            <a:solidFill>
              <a:schemeClr val="bg1"/>
            </a:solidFill>
            <a:miter lim="800000"/>
          </a:ln>
        </p:spPr>
        <p:txBody>
          <a:bodyPr lIns="360000" tIns="1080000" rIns="360000" anchor="ctr" anchorCtr="1"/>
          <a:lstStyle>
            <a:lvl1pPr marL="0" indent="0" algn="ctr">
              <a:buNone/>
              <a:defRPr sz="24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5F33A7-1D81-AB36-A3BB-FC35AF2B3579}"/>
              </a:ext>
            </a:extLst>
          </p:cNvPr>
          <p:cNvSpPr txBox="1"/>
          <p:nvPr userDrawn="1"/>
        </p:nvSpPr>
        <p:spPr>
          <a:xfrm>
            <a:off x="0" y="-310243"/>
            <a:ext cx="6825343" cy="310243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GB" sz="4800" b="1" dirty="0">
              <a:solidFill>
                <a:prstClr val="white"/>
              </a:solidFill>
              <a:latin typeface="Microsoft New Tai Lue"/>
            </a:endParaRPr>
          </a:p>
        </p:txBody>
      </p:sp>
      <p:sp>
        <p:nvSpPr>
          <p:cNvPr id="4" name="TextBox 1">
            <a:extLst>
              <a:ext uri="{FF2B5EF4-FFF2-40B4-BE49-F238E27FC236}">
                <a16:creationId xmlns:a16="http://schemas.microsoft.com/office/drawing/2014/main" id="{B102B45B-BE10-0955-7D2B-71607E79FE0D}"/>
              </a:ext>
            </a:extLst>
          </p:cNvPr>
          <p:cNvSpPr txBox="1"/>
          <p:nvPr userDrawn="1"/>
        </p:nvSpPr>
        <p:spPr>
          <a:xfrm>
            <a:off x="588964" y="-375558"/>
            <a:ext cx="11012486" cy="306335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1400" b="1" dirty="0">
                <a:solidFill>
                  <a:schemeClr val="tx1"/>
                </a:solidFill>
                <a:latin typeface="Microsoft New Tai Lue"/>
              </a:rPr>
              <a:t>Highlight words </a:t>
            </a:r>
            <a:r>
              <a:rPr lang="en-GB" sz="1400" b="0" dirty="0">
                <a:solidFill>
                  <a:schemeClr val="tx1"/>
                </a:solidFill>
                <a:latin typeface="Microsoft New Tai Lue"/>
              </a:rPr>
              <a:t>in headline using </a:t>
            </a:r>
            <a:r>
              <a:rPr lang="en-GB" sz="1400" b="1" dirty="0">
                <a:solidFill>
                  <a:schemeClr val="tx1"/>
                </a:solidFill>
                <a:latin typeface="Microsoft New Tai Lue"/>
              </a:rPr>
              <a:t>bold   </a:t>
            </a:r>
            <a:endParaRPr lang="en-GB" sz="1400" b="0" dirty="0">
              <a:solidFill>
                <a:schemeClr val="tx1"/>
              </a:solidFill>
              <a:latin typeface="Microsoft New Tai Lue"/>
            </a:endParaRPr>
          </a:p>
        </p:txBody>
      </p:sp>
    </p:spTree>
    <p:extLst>
      <p:ext uri="{BB962C8B-B14F-4D97-AF65-F5344CB8AC3E}">
        <p14:creationId xmlns:p14="http://schemas.microsoft.com/office/powerpoint/2010/main" val="426106526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mage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09/11/2022</a:t>
            </a:r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Section of Epidemiology</a:t>
            </a:r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Pladsholder til billede 9">
            <a:extLst>
              <a:ext uri="{FF2B5EF4-FFF2-40B4-BE49-F238E27FC236}">
                <a16:creationId xmlns:a16="http://schemas.microsoft.com/office/drawing/2014/main" id="{EE1B35E0-A5B1-1748-D054-2575D7411C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89757" y="2890520"/>
            <a:ext cx="3433685" cy="3403600"/>
          </a:xfrm>
          <a:solidFill>
            <a:schemeClr val="bg1">
              <a:lumMod val="65000"/>
            </a:schemeClr>
          </a:solidFill>
          <a:ln w="76200" cap="flat">
            <a:noFill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tIns="1188000" rIns="0" anchor="ctr" anchorCtr="1"/>
          <a:lstStyle>
            <a:lvl1pPr marL="0" indent="0" algn="ctr">
              <a:buNone/>
              <a:defRPr sz="20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9" name="Pladsholder til billede 9">
            <a:extLst>
              <a:ext uri="{FF2B5EF4-FFF2-40B4-BE49-F238E27FC236}">
                <a16:creationId xmlns:a16="http://schemas.microsoft.com/office/drawing/2014/main" id="{E815A343-B052-E851-8FDF-17976A3957D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852160" y="612233"/>
            <a:ext cx="5749290" cy="5681887"/>
          </a:xfrm>
          <a:solidFill>
            <a:schemeClr val="bg1">
              <a:lumMod val="75000"/>
            </a:schemeClr>
          </a:solidFill>
          <a:ln w="76200" cap="flat">
            <a:noFill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540000" tIns="1080000" rIns="540000" anchor="ctr" anchorCtr="1"/>
          <a:lstStyle>
            <a:lvl1pPr marL="0" indent="0" algn="ctr">
              <a:buNone/>
              <a:defRPr sz="24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10" name="Pladsholder til billede 9">
            <a:extLst>
              <a:ext uri="{FF2B5EF4-FFF2-40B4-BE49-F238E27FC236}">
                <a16:creationId xmlns:a16="http://schemas.microsoft.com/office/drawing/2014/main" id="{43FCB96B-CD6D-B9F3-A688-74E5893485CB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855041" y="1961476"/>
            <a:ext cx="2336801" cy="2294929"/>
          </a:xfrm>
          <a:solidFill>
            <a:schemeClr val="bg1">
              <a:lumMod val="85000"/>
            </a:schemeClr>
          </a:solidFill>
          <a:ln w="76200" cap="flat">
            <a:noFill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tIns="1188000" rIns="0" anchor="ctr" anchorCtr="1"/>
          <a:lstStyle>
            <a:lvl1pPr marL="0" indent="0" algn="ctr">
              <a:buNone/>
              <a:defRPr sz="18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                      to insert image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623C8CB-D006-2AF2-DF37-08254005FBC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965" y="620713"/>
            <a:ext cx="4602877" cy="1008061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90571435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with text righ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 rot="20891566">
            <a:off x="1018941" y="1976793"/>
            <a:ext cx="3832754" cy="3749640"/>
          </a:xfrm>
          <a:solidFill>
            <a:schemeClr val="tx1">
              <a:lumMod val="65000"/>
            </a:schemeClr>
          </a:solidFill>
          <a:ln w="146050" cap="flat">
            <a:solidFill>
              <a:schemeClr val="tx1"/>
            </a:solidFill>
            <a:miter lim="800000"/>
          </a:ln>
        </p:spPr>
        <p:txBody>
          <a:bodyPr lIns="0" tIns="1224000" rIns="0" anchor="ctr" anchorCtr="1"/>
          <a:lstStyle>
            <a:lvl1pPr marL="0" indent="0" algn="ctr">
              <a:buNone/>
              <a:defRPr sz="2400" baseline="0">
                <a:solidFill>
                  <a:schemeClr val="tx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5" y="620712"/>
            <a:ext cx="11012486" cy="865187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783580" y="2097067"/>
            <a:ext cx="5817869" cy="4205308"/>
          </a:xfrm>
        </p:spPr>
        <p:txBody>
          <a:bodyPr vert="horz" lIns="0" tIns="0" rIns="0" bIns="0" rtlCol="0">
            <a:noAutofit/>
          </a:bodyPr>
          <a:lstStyle>
            <a:lvl1pPr>
              <a:defRPr lang="da-DK" sz="3600" b="1" dirty="0" smtClean="0">
                <a:solidFill>
                  <a:schemeClr val="tx1"/>
                </a:solidFill>
              </a:defRPr>
            </a:lvl1pPr>
            <a:lvl2pPr>
              <a:defRPr lang="da-DK" sz="3200" b="1" dirty="0" smtClean="0">
                <a:solidFill>
                  <a:schemeClr val="tx1"/>
                </a:solidFill>
              </a:defRPr>
            </a:lvl2pPr>
            <a:lvl3pPr>
              <a:defRPr lang="da-DK" sz="2400" b="1" dirty="0" smtClean="0">
                <a:solidFill>
                  <a:schemeClr val="tx1"/>
                </a:solidFill>
              </a:defRPr>
            </a:lvl3pPr>
            <a:lvl4pPr>
              <a:defRPr lang="da-DK" b="1" dirty="0" smtClean="0">
                <a:solidFill>
                  <a:schemeClr val="tx1"/>
                </a:solidFill>
              </a:defRPr>
            </a:lvl4pPr>
            <a:lvl5pPr>
              <a:defRPr lang="da-DK" b="1" dirty="0">
                <a:solidFill>
                  <a:schemeClr val="tx1"/>
                </a:solidFill>
              </a:defRPr>
            </a:lvl5pPr>
            <a:lvl6pPr>
              <a:defRPr b="1">
                <a:solidFill>
                  <a:schemeClr val="tx1"/>
                </a:solidFill>
              </a:defRPr>
            </a:lvl6pPr>
            <a:lvl7pPr>
              <a:defRPr b="1">
                <a:solidFill>
                  <a:schemeClr val="tx1"/>
                </a:solidFill>
              </a:defRPr>
            </a:lvl7pPr>
            <a:lvl8pPr>
              <a:defRPr b="1">
                <a:solidFill>
                  <a:schemeClr val="tx1"/>
                </a:solidFill>
              </a:defRPr>
            </a:lvl8pPr>
            <a:lvl9pPr>
              <a:defRPr b="1">
                <a:solidFill>
                  <a:schemeClr val="tx1"/>
                </a:solidFill>
              </a:defRPr>
            </a:lvl9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 err="1"/>
              <a:t>Andet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Tredje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09/11/2022</a:t>
            </a:r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Section of Epidemiology</a:t>
            </a:r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609686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with text lef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 rot="496878">
            <a:off x="6504534" y="1615672"/>
            <a:ext cx="4653097" cy="4640373"/>
          </a:xfrm>
          <a:solidFill>
            <a:schemeClr val="bg1">
              <a:lumMod val="65000"/>
            </a:schemeClr>
          </a:solidFill>
          <a:ln w="146050" cap="flat">
            <a:solidFill>
              <a:schemeClr val="bg1"/>
            </a:solidFill>
            <a:miter lim="800000"/>
          </a:ln>
        </p:spPr>
        <p:txBody>
          <a:bodyPr lIns="0" tIns="1188000" rIns="0" anchor="ctr" anchorCtr="1"/>
          <a:lstStyle>
            <a:lvl1pPr marL="0" indent="0" algn="ctr">
              <a:buNone/>
              <a:defRPr sz="2400" b="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09/11/2022</a:t>
            </a:r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Section of Epidemiology</a:t>
            </a:r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44AE573B-1000-D841-B8B4-F927523899D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965" y="620712"/>
            <a:ext cx="11012486" cy="865187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11" name="Pladsholder til indhold 2">
            <a:extLst>
              <a:ext uri="{FF2B5EF4-FFF2-40B4-BE49-F238E27FC236}">
                <a16:creationId xmlns:a16="http://schemas.microsoft.com/office/drawing/2014/main" id="{9B691B69-65AA-9748-80BF-996C89344BB5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88963" y="2097067"/>
            <a:ext cx="5818682" cy="4205308"/>
          </a:xfrm>
        </p:spPr>
        <p:txBody>
          <a:bodyPr vert="horz" lIns="0" tIns="0" rIns="0" bIns="0" rtlCol="0">
            <a:noAutofit/>
          </a:bodyPr>
          <a:lstStyle>
            <a:lvl1pPr>
              <a:defRPr lang="da-DK" sz="3600" b="1" dirty="0" smtClean="0">
                <a:solidFill>
                  <a:schemeClr val="bg1"/>
                </a:solidFill>
              </a:defRPr>
            </a:lvl1pPr>
            <a:lvl2pPr>
              <a:defRPr lang="da-DK" sz="3200" b="1" dirty="0" smtClean="0">
                <a:solidFill>
                  <a:schemeClr val="bg1"/>
                </a:solidFill>
              </a:defRPr>
            </a:lvl2pPr>
            <a:lvl3pPr>
              <a:defRPr lang="da-DK" sz="2400" b="1" dirty="0" smtClean="0">
                <a:solidFill>
                  <a:schemeClr val="bg1"/>
                </a:solidFill>
              </a:defRPr>
            </a:lvl3pPr>
            <a:lvl4pPr>
              <a:defRPr lang="da-DK" dirty="0" smtClean="0"/>
            </a:lvl4pPr>
            <a:lvl5pPr>
              <a:defRPr lang="da-DK" dirty="0"/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 err="1"/>
              <a:t>Andet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Tredje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4106577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 A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1" y="331200"/>
            <a:ext cx="12191999" cy="6526800"/>
          </a:xfrm>
          <a:solidFill>
            <a:schemeClr val="tx1">
              <a:lumMod val="75000"/>
            </a:schemeClr>
          </a:solidFill>
        </p:spPr>
        <p:txBody>
          <a:bodyPr lIns="0" tIns="1080000" rIns="0" anchor="ctr" anchorCtr="0"/>
          <a:lstStyle>
            <a:lvl1pPr marL="0" indent="0" algn="ctr">
              <a:buNone/>
              <a:defRPr sz="2400" b="0" i="0" baseline="0">
                <a:solidFill>
                  <a:schemeClr val="tx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5" y="756000"/>
            <a:ext cx="6822000" cy="1065828"/>
          </a:xfrm>
          <a:solidFill>
            <a:schemeClr val="accent1">
              <a:alpha val="99950"/>
            </a:schemeClr>
          </a:solidFill>
        </p:spPr>
        <p:txBody>
          <a:bodyPr wrap="square" lIns="252000" tIns="216000" rIns="252000" bIns="108000">
            <a:spAutoFit/>
          </a:bodyPr>
          <a:lstStyle>
            <a:lvl1pPr>
              <a:spcAft>
                <a:spcPts val="600"/>
              </a:spcAft>
              <a:defRPr sz="4800" b="1" spc="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to add text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09/11/2022</a:t>
            </a:r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Section of Epidemiology</a:t>
            </a:r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4" name="TextBox 1">
            <a:extLst>
              <a:ext uri="{FF2B5EF4-FFF2-40B4-BE49-F238E27FC236}">
                <a16:creationId xmlns:a16="http://schemas.microsoft.com/office/drawing/2014/main" id="{BC22F958-FB17-66E4-EB45-75E15E5E3F80}"/>
              </a:ext>
            </a:extLst>
          </p:cNvPr>
          <p:cNvSpPr txBox="1"/>
          <p:nvPr userDrawn="1"/>
        </p:nvSpPr>
        <p:spPr>
          <a:xfrm>
            <a:off x="588964" y="-375558"/>
            <a:ext cx="11012486" cy="306335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1400" b="1" dirty="0">
                <a:solidFill>
                  <a:schemeClr val="bg1"/>
                </a:solidFill>
                <a:latin typeface="Microsoft New Tai Lue"/>
              </a:rPr>
              <a:t>Highlight words </a:t>
            </a:r>
            <a:r>
              <a:rPr lang="en-GB" sz="1400" b="0" dirty="0">
                <a:solidFill>
                  <a:schemeClr val="bg1"/>
                </a:solidFill>
                <a:latin typeface="Microsoft New Tai Lue"/>
              </a:rPr>
              <a:t>in headline using </a:t>
            </a:r>
            <a:r>
              <a:rPr lang="en-GB" sz="1400" b="1" dirty="0">
                <a:solidFill>
                  <a:schemeClr val="bg1"/>
                </a:solidFill>
                <a:latin typeface="Microsoft New Tai Lue"/>
              </a:rPr>
              <a:t>bold   </a:t>
            </a:r>
            <a:endParaRPr lang="en-GB" sz="1400" b="0" dirty="0">
              <a:solidFill>
                <a:schemeClr val="bg1"/>
              </a:solidFill>
              <a:latin typeface="Microsoft New Tai Lue"/>
            </a:endParaRPr>
          </a:p>
        </p:txBody>
      </p:sp>
    </p:spTree>
    <p:extLst>
      <p:ext uri="{BB962C8B-B14F-4D97-AF65-F5344CB8AC3E}">
        <p14:creationId xmlns:p14="http://schemas.microsoft.com/office/powerpoint/2010/main" val="13174858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 B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1200"/>
            <a:ext cx="12191999" cy="6526800"/>
          </a:xfrm>
          <a:solidFill>
            <a:schemeClr val="tx1">
              <a:lumMod val="75000"/>
            </a:schemeClr>
          </a:solidFill>
        </p:spPr>
        <p:txBody>
          <a:bodyPr lIns="0" tIns="2628000" rIns="0" anchor="t" anchorCtr="0"/>
          <a:lstStyle>
            <a:lvl1pPr marL="0" indent="0" algn="ctr">
              <a:buNone/>
              <a:defRPr sz="2400" b="0" i="0" baseline="0">
                <a:solidFill>
                  <a:schemeClr val="tx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1" y="4962214"/>
            <a:ext cx="4173870" cy="1340161"/>
          </a:xfrm>
          <a:solidFill>
            <a:schemeClr val="accent3">
              <a:alpha val="99950"/>
            </a:schemeClr>
          </a:solidFill>
        </p:spPr>
        <p:txBody>
          <a:bodyPr wrap="square" lIns="252000" tIns="108000" rIns="252000" bIns="0" anchor="t" anchorCtr="0">
            <a:spAutoFit/>
          </a:bodyPr>
          <a:lstStyle>
            <a:lvl1pPr>
              <a:defRPr sz="4000" b="1" spc="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to add text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09/11/2022</a:t>
            </a:r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Section of Epidemiology</a:t>
            </a:r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3" name="TextBox 1">
            <a:extLst>
              <a:ext uri="{FF2B5EF4-FFF2-40B4-BE49-F238E27FC236}">
                <a16:creationId xmlns:a16="http://schemas.microsoft.com/office/drawing/2014/main" id="{E6BCCAFF-7E95-0536-8297-4959B0CA01D7}"/>
              </a:ext>
            </a:extLst>
          </p:cNvPr>
          <p:cNvSpPr txBox="1"/>
          <p:nvPr userDrawn="1"/>
        </p:nvSpPr>
        <p:spPr>
          <a:xfrm>
            <a:off x="588964" y="-375558"/>
            <a:ext cx="11012486" cy="306335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1400" b="1" dirty="0">
                <a:solidFill>
                  <a:schemeClr val="bg1"/>
                </a:solidFill>
                <a:latin typeface="Microsoft New Tai Lue"/>
              </a:rPr>
              <a:t>Highlight words </a:t>
            </a:r>
            <a:r>
              <a:rPr lang="en-GB" sz="1400" b="0" dirty="0">
                <a:solidFill>
                  <a:schemeClr val="bg1"/>
                </a:solidFill>
                <a:latin typeface="Microsoft New Tai Lue"/>
              </a:rPr>
              <a:t>in headline using </a:t>
            </a:r>
            <a:r>
              <a:rPr lang="en-GB" sz="1400" b="1" dirty="0">
                <a:solidFill>
                  <a:schemeClr val="bg1"/>
                </a:solidFill>
                <a:latin typeface="Microsoft New Tai Lue"/>
              </a:rPr>
              <a:t>bold   </a:t>
            </a:r>
            <a:endParaRPr lang="en-GB" sz="1400" b="0" dirty="0">
              <a:solidFill>
                <a:schemeClr val="bg1"/>
              </a:solidFill>
              <a:latin typeface="Microsoft New Tai Lue"/>
            </a:endParaRPr>
          </a:p>
        </p:txBody>
      </p:sp>
    </p:spTree>
    <p:extLst>
      <p:ext uri="{BB962C8B-B14F-4D97-AF65-F5344CB8AC3E}">
        <p14:creationId xmlns:p14="http://schemas.microsoft.com/office/powerpoint/2010/main" val="32004454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 C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1200"/>
            <a:ext cx="12191999" cy="6526800"/>
          </a:xfrm>
          <a:solidFill>
            <a:schemeClr val="tx1">
              <a:lumMod val="75000"/>
            </a:schemeClr>
          </a:solidFill>
        </p:spPr>
        <p:txBody>
          <a:bodyPr lIns="0" tIns="2628000" rIns="0" anchor="t" anchorCtr="0"/>
          <a:lstStyle>
            <a:lvl1pPr marL="0" indent="0" algn="ctr">
              <a:buNone/>
              <a:defRPr sz="2400" b="0" i="0" baseline="0">
                <a:solidFill>
                  <a:schemeClr val="tx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779450" y="4497883"/>
            <a:ext cx="6822000" cy="1065828"/>
          </a:xfrm>
          <a:solidFill>
            <a:schemeClr val="bg1">
              <a:alpha val="99950"/>
            </a:schemeClr>
          </a:solidFill>
        </p:spPr>
        <p:txBody>
          <a:bodyPr wrap="square" lIns="252000" tIns="216000" rIns="252000" bIns="108000">
            <a:spAutoFit/>
          </a:bodyPr>
          <a:lstStyle>
            <a:lvl1pPr>
              <a:defRPr sz="4800" b="1" spc="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to add text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09/11/2022</a:t>
            </a:r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Section of Epidemiology</a:t>
            </a:r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4" name="TextBox 1">
            <a:extLst>
              <a:ext uri="{FF2B5EF4-FFF2-40B4-BE49-F238E27FC236}">
                <a16:creationId xmlns:a16="http://schemas.microsoft.com/office/drawing/2014/main" id="{DA49A202-D2D5-25B6-2F32-60A741CCF725}"/>
              </a:ext>
            </a:extLst>
          </p:cNvPr>
          <p:cNvSpPr txBox="1"/>
          <p:nvPr userDrawn="1"/>
        </p:nvSpPr>
        <p:spPr>
          <a:xfrm>
            <a:off x="588964" y="-375558"/>
            <a:ext cx="11012486" cy="306335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1400" b="1" dirty="0">
                <a:solidFill>
                  <a:schemeClr val="bg1"/>
                </a:solidFill>
                <a:latin typeface="Microsoft New Tai Lue"/>
              </a:rPr>
              <a:t>Highlight words </a:t>
            </a:r>
            <a:r>
              <a:rPr lang="en-GB" sz="1400" b="0" dirty="0">
                <a:solidFill>
                  <a:schemeClr val="bg1"/>
                </a:solidFill>
                <a:latin typeface="Microsoft New Tai Lue"/>
              </a:rPr>
              <a:t>in headline using </a:t>
            </a:r>
            <a:r>
              <a:rPr lang="en-GB" sz="1400" b="1" dirty="0">
                <a:solidFill>
                  <a:schemeClr val="bg1"/>
                </a:solidFill>
                <a:latin typeface="Microsoft New Tai Lue"/>
              </a:rPr>
              <a:t>bold   </a:t>
            </a:r>
            <a:endParaRPr lang="en-GB" sz="1400" b="0" dirty="0">
              <a:solidFill>
                <a:schemeClr val="bg1"/>
              </a:solidFill>
              <a:latin typeface="Microsoft New Tai Lue"/>
            </a:endParaRPr>
          </a:p>
        </p:txBody>
      </p:sp>
    </p:spTree>
    <p:extLst>
      <p:ext uri="{BB962C8B-B14F-4D97-AF65-F5344CB8AC3E}">
        <p14:creationId xmlns:p14="http://schemas.microsoft.com/office/powerpoint/2010/main" val="20211859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 D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1200"/>
            <a:ext cx="12191999" cy="6526800"/>
          </a:xfrm>
          <a:solidFill>
            <a:schemeClr val="tx1">
              <a:lumMod val="75000"/>
            </a:schemeClr>
          </a:solidFill>
        </p:spPr>
        <p:txBody>
          <a:bodyPr lIns="0" tIns="1080000" rIns="0" anchor="ctr" anchorCtr="0"/>
          <a:lstStyle>
            <a:lvl1pPr marL="0" indent="0" algn="ctr">
              <a:buNone/>
              <a:defRPr sz="2400" b="0" i="0" baseline="0">
                <a:solidFill>
                  <a:schemeClr val="tx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3" y="1017402"/>
            <a:ext cx="11012487" cy="917513"/>
          </a:xfrm>
          <a:solidFill>
            <a:schemeClr val="bg2">
              <a:alpha val="99950"/>
            </a:schemeClr>
          </a:solidFill>
        </p:spPr>
        <p:txBody>
          <a:bodyPr wrap="square" lIns="180000" tIns="180000" rIns="180000" bIns="180000">
            <a:spAutoFit/>
          </a:bodyPr>
          <a:lstStyle>
            <a:lvl1pPr>
              <a:defRPr sz="3600" b="1" spc="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to add text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09/11/2022</a:t>
            </a:r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Section of Epidemiology</a:t>
            </a:r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4" name="TextBox 1">
            <a:extLst>
              <a:ext uri="{FF2B5EF4-FFF2-40B4-BE49-F238E27FC236}">
                <a16:creationId xmlns:a16="http://schemas.microsoft.com/office/drawing/2014/main" id="{342F60A0-C020-A529-4A95-65C8AC9FA2C2}"/>
              </a:ext>
            </a:extLst>
          </p:cNvPr>
          <p:cNvSpPr txBox="1"/>
          <p:nvPr userDrawn="1"/>
        </p:nvSpPr>
        <p:spPr>
          <a:xfrm>
            <a:off x="588964" y="-375558"/>
            <a:ext cx="11012486" cy="306335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1400" b="1" dirty="0">
                <a:solidFill>
                  <a:schemeClr val="bg1"/>
                </a:solidFill>
                <a:latin typeface="Microsoft New Tai Lue"/>
              </a:rPr>
              <a:t>Highlight words </a:t>
            </a:r>
            <a:r>
              <a:rPr lang="en-GB" sz="1400" b="0" dirty="0">
                <a:solidFill>
                  <a:schemeClr val="bg1"/>
                </a:solidFill>
                <a:latin typeface="Microsoft New Tai Lue"/>
              </a:rPr>
              <a:t>in headline using </a:t>
            </a:r>
            <a:r>
              <a:rPr lang="en-GB" sz="1400" b="1" dirty="0">
                <a:solidFill>
                  <a:schemeClr val="bg1"/>
                </a:solidFill>
                <a:latin typeface="Microsoft New Tai Lue"/>
              </a:rPr>
              <a:t>bold   </a:t>
            </a:r>
            <a:endParaRPr lang="en-GB" sz="1400" b="0" dirty="0">
              <a:solidFill>
                <a:schemeClr val="bg1"/>
              </a:solidFill>
              <a:latin typeface="Microsoft New Tai Lue"/>
            </a:endParaRPr>
          </a:p>
        </p:txBody>
      </p:sp>
    </p:spTree>
    <p:extLst>
      <p:ext uri="{BB962C8B-B14F-4D97-AF65-F5344CB8AC3E}">
        <p14:creationId xmlns:p14="http://schemas.microsoft.com/office/powerpoint/2010/main" val="17171692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 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1200"/>
            <a:ext cx="12191999" cy="6526800"/>
          </a:xfrm>
          <a:solidFill>
            <a:schemeClr val="tx1">
              <a:lumMod val="75000"/>
            </a:schemeClr>
          </a:solidFill>
        </p:spPr>
        <p:txBody>
          <a:bodyPr lIns="0" tIns="2628000" rIns="0" anchor="t" anchorCtr="0"/>
          <a:lstStyle>
            <a:lvl1pPr marL="0" indent="0" algn="ctr">
              <a:buNone/>
              <a:defRPr sz="2400" b="0" i="0" baseline="0">
                <a:solidFill>
                  <a:schemeClr val="tx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3" y="4161995"/>
            <a:ext cx="11012487" cy="2140380"/>
          </a:xfrm>
          <a:solidFill>
            <a:schemeClr val="bg1">
              <a:alpha val="46000"/>
            </a:schemeClr>
          </a:solidFill>
        </p:spPr>
        <p:txBody>
          <a:bodyPr wrap="square" lIns="252000" tIns="108000" rIns="252000" bIns="0">
            <a:spAutoFit/>
          </a:bodyPr>
          <a:lstStyle>
            <a:lvl1pPr algn="ctr">
              <a:defRPr sz="6600" b="1" cap="all" spc="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to add          text...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09/11/2022</a:t>
            </a:r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Section of Epidemiology</a:t>
            </a:r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3" name="TextBox 1">
            <a:extLst>
              <a:ext uri="{FF2B5EF4-FFF2-40B4-BE49-F238E27FC236}">
                <a16:creationId xmlns:a16="http://schemas.microsoft.com/office/drawing/2014/main" id="{0AC6CF46-91DC-976D-9F2D-0F1B85D185F4}"/>
              </a:ext>
            </a:extLst>
          </p:cNvPr>
          <p:cNvSpPr txBox="1"/>
          <p:nvPr userDrawn="1"/>
        </p:nvSpPr>
        <p:spPr>
          <a:xfrm>
            <a:off x="588964" y="-375558"/>
            <a:ext cx="11012486" cy="306335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1400" b="1" dirty="0">
                <a:solidFill>
                  <a:schemeClr val="bg1"/>
                </a:solidFill>
                <a:latin typeface="Microsoft New Tai Lue"/>
              </a:rPr>
              <a:t>Highlight words </a:t>
            </a:r>
            <a:r>
              <a:rPr lang="en-GB" sz="1400" b="0" dirty="0">
                <a:solidFill>
                  <a:schemeClr val="bg1"/>
                </a:solidFill>
                <a:latin typeface="Microsoft New Tai Lue"/>
              </a:rPr>
              <a:t>in headline using </a:t>
            </a:r>
            <a:r>
              <a:rPr lang="en-GB" sz="1400" b="1" dirty="0">
                <a:solidFill>
                  <a:schemeClr val="bg1"/>
                </a:solidFill>
                <a:latin typeface="Microsoft New Tai Lue"/>
              </a:rPr>
              <a:t>bold   </a:t>
            </a:r>
            <a:endParaRPr lang="en-GB" sz="1400" b="0" dirty="0">
              <a:solidFill>
                <a:schemeClr val="bg1"/>
              </a:solidFill>
              <a:latin typeface="Microsoft New Tai Lue"/>
            </a:endParaRPr>
          </a:p>
        </p:txBody>
      </p:sp>
    </p:spTree>
    <p:extLst>
      <p:ext uri="{BB962C8B-B14F-4D97-AF65-F5344CB8AC3E}">
        <p14:creationId xmlns:p14="http://schemas.microsoft.com/office/powerpoint/2010/main" val="5732797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 and comment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09/11/2022</a:t>
            </a:r>
          </a:p>
        </p:txBody>
      </p:sp>
      <p:sp>
        <p:nvSpPr>
          <p:cNvPr id="7" name="?">
            <a:extLst>
              <a:ext uri="{FF2B5EF4-FFF2-40B4-BE49-F238E27FC236}">
                <a16:creationId xmlns:a16="http://schemas.microsoft.com/office/drawing/2014/main" id="{C9382B17-B390-C8C0-F5F8-7665434C718C}"/>
              </a:ext>
            </a:extLst>
          </p:cNvPr>
          <p:cNvSpPr/>
          <p:nvPr userDrawn="1"/>
        </p:nvSpPr>
        <p:spPr>
          <a:xfrm>
            <a:off x="3642413" y="900524"/>
            <a:ext cx="4787900" cy="5558804"/>
          </a:xfrm>
          <a:prstGeom prst="rect">
            <a:avLst/>
          </a:prstGeom>
        </p:spPr>
        <p:txBody>
          <a:bodyPr wrap="square" rtlCol="0" anchor="t" anchorCtr="0">
            <a:noAutofit/>
          </a:bodyPr>
          <a:lstStyle/>
          <a:p>
            <a:pPr algn="ctr">
              <a:lnSpc>
                <a:spcPct val="83000"/>
              </a:lnSpc>
            </a:pPr>
            <a:r>
              <a:rPr lang="en-GB" sz="59500" b="1" dirty="0">
                <a:solidFill>
                  <a:schemeClr val="tx1">
                    <a:alpha val="14559"/>
                  </a:schemeClr>
                </a:solidFill>
              </a:rPr>
              <a:t>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E0714F6-6F11-9826-9767-37567B1EC5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39732" y="1628776"/>
            <a:ext cx="9461718" cy="3999626"/>
          </a:xfrm>
        </p:spPr>
        <p:txBody>
          <a:bodyPr anchor="ctr" anchorCtr="0"/>
          <a:lstStyle>
            <a:lvl1pPr>
              <a:lnSpc>
                <a:spcPct val="83000"/>
              </a:lnSpc>
              <a:defRPr sz="9600" b="1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text</a:t>
            </a:r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Section of Epidemiology</a:t>
            </a:r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1861DB2-11FB-99E1-B80B-1463133B9A24}"/>
              </a:ext>
            </a:extLst>
          </p:cNvPr>
          <p:cNvSpPr txBox="1"/>
          <p:nvPr userDrawn="1"/>
        </p:nvSpPr>
        <p:spPr>
          <a:xfrm>
            <a:off x="588964" y="-375558"/>
            <a:ext cx="11012486" cy="306335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1400" b="1" dirty="0">
                <a:solidFill>
                  <a:schemeClr val="tx1"/>
                </a:solidFill>
                <a:latin typeface="Microsoft New Tai Lue"/>
              </a:rPr>
              <a:t>Highlight words </a:t>
            </a:r>
            <a:r>
              <a:rPr lang="en-GB" sz="1400" b="0" dirty="0">
                <a:solidFill>
                  <a:schemeClr val="tx1"/>
                </a:solidFill>
                <a:latin typeface="Microsoft New Tai Lue"/>
              </a:rPr>
              <a:t>in headline using </a:t>
            </a:r>
            <a:r>
              <a:rPr lang="en-GB" sz="1400" b="1" dirty="0">
                <a:solidFill>
                  <a:schemeClr val="tx1"/>
                </a:solidFill>
                <a:latin typeface="Microsoft New Tai Lue"/>
              </a:rPr>
              <a:t>bold   </a:t>
            </a:r>
            <a:endParaRPr lang="en-GB" sz="1400" b="0" dirty="0">
              <a:solidFill>
                <a:schemeClr val="tx1"/>
              </a:solidFill>
              <a:latin typeface="Microsoft New Tai Lue"/>
            </a:endParaRPr>
          </a:p>
        </p:txBody>
      </p:sp>
    </p:spTree>
    <p:extLst>
      <p:ext uri="{BB962C8B-B14F-4D97-AF65-F5344CB8AC3E}">
        <p14:creationId xmlns:p14="http://schemas.microsoft.com/office/powerpoint/2010/main" val="30272847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small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1080000" tIns="0" rIns="6408000" anchor="ctr" anchorCtr="0"/>
          <a:lstStyle>
            <a:lvl1pPr marL="0" indent="0" algn="r">
              <a:buNone/>
              <a:defRPr sz="2400" b="1" i="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</a:p>
        </p:txBody>
      </p:sp>
      <p:sp>
        <p:nvSpPr>
          <p:cNvPr id="11" name="Titel 2">
            <a:extLst>
              <a:ext uri="{FF2B5EF4-FFF2-40B4-BE49-F238E27FC236}">
                <a16:creationId xmlns:a16="http://schemas.microsoft.com/office/drawing/2014/main" id="{A35AA5B6-111C-4735-AFC4-EBC2CB1BF4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43638" y="2271092"/>
            <a:ext cx="5948362" cy="3895200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2448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6622258" y="2610941"/>
            <a:ext cx="4962920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="0" i="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9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6622257" y="4053600"/>
            <a:ext cx="4979193" cy="899766"/>
          </a:xfrm>
        </p:spPr>
        <p:txBody>
          <a:bodyPr r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i="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r>
              <a:rPr lang="en-GB" dirty="0"/>
              <a:t>09/11/2022</a:t>
            </a:r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r>
              <a:rPr lang="en-GB" dirty="0"/>
              <a:t>Section of Epidemiology</a:t>
            </a:r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2967969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User gu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dsholder til dato 3" hidden="1">
            <a:extLst>
              <a:ext uri="{FF2B5EF4-FFF2-40B4-BE49-F238E27FC236}">
                <a16:creationId xmlns:a16="http://schemas.microsoft.com/office/drawing/2014/main" id="{79C6BA40-0A49-7673-45A9-7C4D3541BA0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r>
              <a:rPr lang="en-GB" dirty="0"/>
              <a:t>09/11/2022</a:t>
            </a:r>
          </a:p>
        </p:txBody>
      </p:sp>
      <p:sp>
        <p:nvSpPr>
          <p:cNvPr id="23" name="Pladsholder til sidefod 4" hidden="1">
            <a:extLst>
              <a:ext uri="{FF2B5EF4-FFF2-40B4-BE49-F238E27FC236}">
                <a16:creationId xmlns:a16="http://schemas.microsoft.com/office/drawing/2014/main" id="{F4D4719E-1E3F-B75D-AF75-C575C79D6C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r>
              <a:rPr lang="en-GB" dirty="0"/>
              <a:t>Section of Epidemiology</a:t>
            </a:r>
          </a:p>
        </p:txBody>
      </p:sp>
      <p:sp>
        <p:nvSpPr>
          <p:cNvPr id="24" name="Pladsholder til slidenummer 5" hidden="1">
            <a:extLst>
              <a:ext uri="{FF2B5EF4-FFF2-40B4-BE49-F238E27FC236}">
                <a16:creationId xmlns:a16="http://schemas.microsoft.com/office/drawing/2014/main" id="{9434FDBC-E923-AFC0-E942-C95672454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994A88-BF4A-BF39-B835-B0C753B4C19A}"/>
              </a:ext>
            </a:extLst>
          </p:cNvPr>
          <p:cNvSpPr txBox="1">
            <a:spLocks/>
          </p:cNvSpPr>
          <p:nvPr userDrawn="1"/>
        </p:nvSpPr>
        <p:spPr>
          <a:xfrm>
            <a:off x="588964" y="613649"/>
            <a:ext cx="11012486" cy="87992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lnSpc>
                <a:spcPct val="100000"/>
              </a:lnSpc>
              <a:spcBef>
                <a:spcPct val="0"/>
              </a:spcBef>
              <a:buNone/>
              <a:defRPr sz="3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GB" sz="3000" dirty="0">
                <a:solidFill>
                  <a:schemeClr val="tx1"/>
                </a:solidFill>
              </a:rPr>
              <a:t>User guide </a:t>
            </a:r>
            <a:r>
              <a:rPr lang="en-GB" sz="1800" dirty="0">
                <a:solidFill>
                  <a:schemeClr val="tx1"/>
                </a:solidFill>
              </a:rPr>
              <a:t>– delete before use</a:t>
            </a:r>
          </a:p>
        </p:txBody>
      </p:sp>
      <p:sp>
        <p:nvSpPr>
          <p:cNvPr id="18" name="Text Box 48">
            <a:extLst>
              <a:ext uri="{FF2B5EF4-FFF2-40B4-BE49-F238E27FC236}">
                <a16:creationId xmlns:a16="http://schemas.microsoft.com/office/drawing/2014/main" id="{91151374-92CC-87E1-F9AB-1D43CA0CBE4F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87376" y="1640495"/>
            <a:ext cx="1750290" cy="38769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UCPH PowerPoint templates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When you open PowerPoint on your UCPH computer, </a:t>
            </a:r>
            <a:r>
              <a:rPr lang="en-GB" sz="800" kern="1200" dirty="0">
                <a:solidFill>
                  <a:schemeClr val="tx1"/>
                </a:solidFill>
                <a:effectLst/>
                <a:latin typeface="Arial" charset="0"/>
                <a:ea typeface="Calibri" panose="020F0502020204030204" pitchFamily="34" charset="0"/>
                <a:cs typeface="Times New Roman" panose="02020603050405020304" pitchFamily="18" charset="0"/>
              </a:rPr>
              <a:t>PowerPoint opens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 template in 16:9 format with an English UCPH logo.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When you click on the UCPH tab in the toolbar, click "Select Template" to choose between templates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Danish and English 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16:9 format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"full" or “small" versions (in the full version there is an example of each slide type in the left-hand window)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as well as an example slide with text in English.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If you use a 'full' version, you must delete the slides you do not want to use.</a:t>
            </a:r>
            <a:b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Mac users and others can download PowerPoint templates at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8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www.designguide.ku.dk/skabeloner/powerpoint/praesentationer/</a:t>
            </a:r>
            <a:endParaRPr lang="en-GB" sz="800" dirty="0">
              <a:solidFill>
                <a:schemeClr val="accent4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8" name="Text Box 48">
            <a:extLst>
              <a:ext uri="{FF2B5EF4-FFF2-40B4-BE49-F238E27FC236}">
                <a16:creationId xmlns:a16="http://schemas.microsoft.com/office/drawing/2014/main" id="{CC1000A9-67B6-3DBE-1556-907DFA8F39D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2570384" y="3966227"/>
            <a:ext cx="1755548" cy="1763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 your unit name (e.g. your department), page numbers and the date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1.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Click on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Insert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in the top menu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2.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Select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Header and Footer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3.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Fill in the fields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4.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Select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Apply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to all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or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Apply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if it is only to be used on a single slide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The information goes on the right-hand side of the page in the grey top bar.</a:t>
            </a:r>
          </a:p>
        </p:txBody>
      </p:sp>
      <p:sp>
        <p:nvSpPr>
          <p:cNvPr id="30" name="Text Box 48">
            <a:extLst>
              <a:ext uri="{FF2B5EF4-FFF2-40B4-BE49-F238E27FC236}">
                <a16:creationId xmlns:a16="http://schemas.microsoft.com/office/drawing/2014/main" id="{57AF5228-50BD-AF36-C290-EB6F54DA4AE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87375" y="5688880"/>
            <a:ext cx="189959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Create a new slide (2010 + 2013 and 2016 version) 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en-GB" altLang="da-DK" sz="8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on </a:t>
            </a: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Home</a:t>
            </a:r>
          </a:p>
        </p:txBody>
      </p:sp>
      <p:pic>
        <p:nvPicPr>
          <p:cNvPr id="32" name="Billede 40">
            <a:extLst>
              <a:ext uri="{FF2B5EF4-FFF2-40B4-BE49-F238E27FC236}">
                <a16:creationId xmlns:a16="http://schemas.microsoft.com/office/drawing/2014/main" id="{47DEC83E-2557-C64A-8710-5E90C5500CC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36944" r="2272" b="69429"/>
          <a:stretch/>
        </p:blipFill>
        <p:spPr>
          <a:xfrm>
            <a:off x="4157637" y="2896656"/>
            <a:ext cx="395416" cy="126627"/>
          </a:xfrm>
          <a:prstGeom prst="rect">
            <a:avLst/>
          </a:prstGeom>
        </p:spPr>
      </p:pic>
      <p:sp>
        <p:nvSpPr>
          <p:cNvPr id="34" name="Text Box 48">
            <a:extLst>
              <a:ext uri="{FF2B5EF4-FFF2-40B4-BE49-F238E27FC236}">
                <a16:creationId xmlns:a16="http://schemas.microsoft.com/office/drawing/2014/main" id="{296B2A40-51DD-3C24-64B4-9C261EFED2FF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2570384" y="2582327"/>
            <a:ext cx="1624241" cy="600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Replace slide type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en-GB" altLang="da-DK" sz="8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on </a:t>
            </a: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Home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Select 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Layout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to change the layout of your current slide.</a:t>
            </a:r>
          </a:p>
        </p:txBody>
      </p:sp>
      <p:sp>
        <p:nvSpPr>
          <p:cNvPr id="36" name="Text Box 48">
            <a:extLst>
              <a:ext uri="{FF2B5EF4-FFF2-40B4-BE49-F238E27FC236}">
                <a16:creationId xmlns:a16="http://schemas.microsoft.com/office/drawing/2014/main" id="{26A5352B-2D88-0049-FF68-7A3677982A2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2570384" y="3315092"/>
            <a:ext cx="163462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Font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UCPH uses the font Microsoft New Tai Lue in PowerPoint.</a:t>
            </a:r>
            <a:endParaRPr lang="en-GB" altLang="da-DK" sz="8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38" name="Text Box 48">
            <a:extLst>
              <a:ext uri="{FF2B5EF4-FFF2-40B4-BE49-F238E27FC236}">
                <a16:creationId xmlns:a16="http://schemas.microsoft.com/office/drawing/2014/main" id="{F1FD1FCB-14AB-C8C8-E3B6-3A9C2354347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739114" y="1627125"/>
            <a:ext cx="1634624" cy="23391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Gridliness and Guides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see gridlines and guides</a:t>
            </a:r>
          </a:p>
          <a:p>
            <a:pPr marL="0" indent="0" eaLnBrk="1" hangingPunct="1">
              <a:lnSpc>
                <a:spcPct val="90000"/>
              </a:lnSpc>
              <a:spcAft>
                <a:spcPts val="600"/>
              </a:spcAft>
              <a:buNone/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Click on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View</a:t>
            </a:r>
          </a:p>
          <a:p>
            <a:pPr marL="0" indent="0" eaLnBrk="1" hangingPunct="1">
              <a:lnSpc>
                <a:spcPct val="90000"/>
              </a:lnSpc>
              <a:spcAft>
                <a:spcPts val="600"/>
              </a:spcAft>
              <a:buNone/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Gridlines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and/or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Guides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establish additional gridlines and guides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Hover the mouse over an existing gridline and click on the line (coordinates of the line are displayed)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Hold down the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CTRL key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while you move the location of the line (adds a new line).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Press Alt + F9 for a rapid display of gridlines</a:t>
            </a:r>
          </a:p>
        </p:txBody>
      </p:sp>
      <p:sp>
        <p:nvSpPr>
          <p:cNvPr id="40" name="Text Box 48">
            <a:extLst>
              <a:ext uri="{FF2B5EF4-FFF2-40B4-BE49-F238E27FC236}">
                <a16:creationId xmlns:a16="http://schemas.microsoft.com/office/drawing/2014/main" id="{C4D76095-C685-6F22-B51D-0AFAF348C4C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728822" y="4141417"/>
            <a:ext cx="1634624" cy="21452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 picture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On layouts with picture placeholders: Click the icon and 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The text  ”Clik here to insert image” will not be visible in presentation mode.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You can find UCPH-images, which are adapted to and minimised to 16:9 format via this link: </a:t>
            </a:r>
            <a:b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/>
              </a:rPr>
              <a:t>https://image.ku.dk/shared/aZwD18034DnM3TYEw9XagEF6kxI6MLkV</a:t>
            </a:r>
            <a:endParaRPr lang="en-GB" sz="800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Select slide show-view to activate the link.</a:t>
            </a:r>
          </a:p>
        </p:txBody>
      </p:sp>
      <p:sp>
        <p:nvSpPr>
          <p:cNvPr id="42" name="Text Box 48">
            <a:extLst>
              <a:ext uri="{FF2B5EF4-FFF2-40B4-BE49-F238E27FC236}">
                <a16:creationId xmlns:a16="http://schemas.microsoft.com/office/drawing/2014/main" id="{449B76C2-6958-26C2-DD52-28127622EE08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691561" y="1640495"/>
            <a:ext cx="1634624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Image sizes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The optimal picture size is: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16:9-format: 1.500 x 818 pixels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Save the images in 72 dpi and in "jpg medium quality"</a:t>
            </a:r>
          </a:p>
        </p:txBody>
      </p:sp>
      <p:sp>
        <p:nvSpPr>
          <p:cNvPr id="44" name="Text Box 48">
            <a:extLst>
              <a:ext uri="{FF2B5EF4-FFF2-40B4-BE49-F238E27FC236}">
                <a16:creationId xmlns:a16="http://schemas.microsoft.com/office/drawing/2014/main" id="{B1B679C7-F81E-AF72-3832-BC2B20AF81E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691561" y="2720006"/>
            <a:ext cx="1634624" cy="1920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Trimming pictures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. Click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Crop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change the image focus/size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If you want to scale the picture, hold the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SHIFT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button down while dragging in the image corners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3.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Right-click on the picture and 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Send to back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If you delete the picture and inserts a new, the picture may be in front of text and graphics. If this happens, you must select the image, right-click and 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Send to back</a:t>
            </a:r>
          </a:p>
        </p:txBody>
      </p:sp>
      <p:sp>
        <p:nvSpPr>
          <p:cNvPr id="46" name="Text Box 48">
            <a:extLst>
              <a:ext uri="{FF2B5EF4-FFF2-40B4-BE49-F238E27FC236}">
                <a16:creationId xmlns:a16="http://schemas.microsoft.com/office/drawing/2014/main" id="{DBC859E9-AAD9-582D-9CAB-53B97A96B2F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691561" y="4765322"/>
            <a:ext cx="1634624" cy="9941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Template colors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You can choose between a range of colors for backgrounds and graphs.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Right-click on the surface of which you want to change the color and then click on the paint can icon</a:t>
            </a:r>
          </a:p>
        </p:txBody>
      </p:sp>
      <p:sp>
        <p:nvSpPr>
          <p:cNvPr id="48" name="Text Box 48">
            <a:extLst>
              <a:ext uri="{FF2B5EF4-FFF2-40B4-BE49-F238E27FC236}">
                <a16:creationId xmlns:a16="http://schemas.microsoft.com/office/drawing/2014/main" id="{5BDA7DE1-7BD9-6953-4F2C-C23FAB665D31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691561" y="5815137"/>
            <a:ext cx="163462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Further information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See</a:t>
            </a:r>
            <a:r>
              <a:rPr lang="en-GB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</a:t>
            </a:r>
            <a:br>
              <a:rPr lang="en-GB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5"/>
              </a:rPr>
              <a:t>www.designguide.ku.dk/</a:t>
            </a:r>
            <a:b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5"/>
              </a:rPr>
            </a:b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5"/>
              </a:rPr>
              <a:t>skabeloner/powerpoint/</a:t>
            </a:r>
            <a:b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5"/>
              </a:rPr>
            </a:b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5"/>
              </a:rPr>
              <a:t>praesentationer/</a:t>
            </a:r>
            <a:endParaRPr lang="en-GB" sz="800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</p:txBody>
      </p:sp>
      <p:pic>
        <p:nvPicPr>
          <p:cNvPr id="50" name="Billede 25">
            <a:extLst>
              <a:ext uri="{FF2B5EF4-FFF2-40B4-BE49-F238E27FC236}">
                <a16:creationId xmlns:a16="http://schemas.microsoft.com/office/drawing/2014/main" id="{2BC7410A-935F-DC4A-F8A5-7F39AC457C1E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6268044" y="4201412"/>
            <a:ext cx="257327" cy="275280"/>
          </a:xfrm>
          <a:prstGeom prst="rect">
            <a:avLst/>
          </a:prstGeom>
        </p:spPr>
      </p:pic>
      <p:pic>
        <p:nvPicPr>
          <p:cNvPr id="52" name="Billede 36">
            <a:extLst>
              <a:ext uri="{FF2B5EF4-FFF2-40B4-BE49-F238E27FC236}">
                <a16:creationId xmlns:a16="http://schemas.microsoft.com/office/drawing/2014/main" id="{56A21FCA-F356-F238-3DEE-A13BEFECD377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8223538" y="2795378"/>
            <a:ext cx="288708" cy="275280"/>
          </a:xfrm>
          <a:prstGeom prst="rect">
            <a:avLst/>
          </a:prstGeom>
        </p:spPr>
      </p:pic>
      <p:pic>
        <p:nvPicPr>
          <p:cNvPr id="54" name="Billede 37">
            <a:extLst>
              <a:ext uri="{FF2B5EF4-FFF2-40B4-BE49-F238E27FC236}">
                <a16:creationId xmlns:a16="http://schemas.microsoft.com/office/drawing/2014/main" id="{8288A8D2-A953-FCF5-C54C-BED0258209D5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8241826" y="3187789"/>
            <a:ext cx="223122" cy="228843"/>
          </a:xfrm>
          <a:prstGeom prst="rect">
            <a:avLst/>
          </a:prstGeom>
        </p:spPr>
      </p:pic>
      <p:sp>
        <p:nvSpPr>
          <p:cNvPr id="56" name="Text Box 48">
            <a:extLst>
              <a:ext uri="{FF2B5EF4-FFF2-40B4-BE49-F238E27FC236}">
                <a16:creationId xmlns:a16="http://schemas.microsoft.com/office/drawing/2014/main" id="{1AAEA91B-6C9C-9157-EFF5-6EEB67507A8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2570384" y="1666128"/>
            <a:ext cx="1768136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Under the 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New slide 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button Click on the top part of the button to create a slide identical to the one selected. Click on the bottom part of the button to see a selection of possible layout choices</a:t>
            </a:r>
            <a:endParaRPr lang="en-GB" altLang="da-DK" sz="80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8" name="Picture 61">
            <a:extLst>
              <a:ext uri="{FF2B5EF4-FFF2-40B4-BE49-F238E27FC236}">
                <a16:creationId xmlns:a16="http://schemas.microsoft.com/office/drawing/2014/main" id="{874C9D93-430E-897F-0010-953653748BCE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4271879" y="1743737"/>
            <a:ext cx="243186" cy="432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2793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lar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1080000" tIns="0" rIns="6408000" anchor="ctr" anchorCtr="0"/>
          <a:lstStyle>
            <a:lvl1pPr marL="0" indent="0" algn="r">
              <a:buNone/>
              <a:defRPr sz="2400" b="1" i="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 </a:t>
            </a:r>
          </a:p>
        </p:txBody>
      </p:sp>
      <p:sp>
        <p:nvSpPr>
          <p:cNvPr id="17" name="Titel 2">
            <a:extLst>
              <a:ext uri="{FF2B5EF4-FFF2-40B4-BE49-F238E27FC236}">
                <a16:creationId xmlns:a16="http://schemas.microsoft.com/office/drawing/2014/main" id="{5841F5BD-07B0-188F-6A65-1A9CB910752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43638" y="691815"/>
            <a:ext cx="5948362" cy="5474035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master</a:t>
            </a:r>
          </a:p>
        </p:txBody>
      </p:sp>
      <p:sp>
        <p:nvSpPr>
          <p:cNvPr id="12" name="Pladsholder til tekst 14">
            <a:extLst>
              <a:ext uri="{FF2B5EF4-FFF2-40B4-BE49-F238E27FC236}">
                <a16:creationId xmlns:a16="http://schemas.microsoft.com/office/drawing/2014/main" id="{7AF680B5-5F7B-7C42-BF08-E9B604FEDFF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22257" y="4053600"/>
            <a:ext cx="4979193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="0" i="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13" name="Undertitel 2">
            <a:extLst>
              <a:ext uri="{FF2B5EF4-FFF2-40B4-BE49-F238E27FC236}">
                <a16:creationId xmlns:a16="http://schemas.microsoft.com/office/drawing/2014/main" id="{E8639E81-1331-644F-9855-3A9C253754A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22257" y="3007285"/>
            <a:ext cx="4979193" cy="726435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 b="0" i="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14" name="Titel 1">
            <a:extLst>
              <a:ext uri="{FF2B5EF4-FFF2-40B4-BE49-F238E27FC236}">
                <a16:creationId xmlns:a16="http://schemas.microsoft.com/office/drawing/2014/main" id="{B7A6A120-00EE-3144-9AB3-0695A4240B4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622257" y="1020200"/>
            <a:ext cx="4977606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="0" i="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10" name="Pladsholder til dato 3" hidden="1">
            <a:extLst>
              <a:ext uri="{FF2B5EF4-FFF2-40B4-BE49-F238E27FC236}">
                <a16:creationId xmlns:a16="http://schemas.microsoft.com/office/drawing/2014/main" id="{5D6F800E-E8DB-D1E9-A292-CDCB828E80A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r>
              <a:rPr lang="en-GB" dirty="0"/>
              <a:t>09/11/2022</a:t>
            </a:r>
          </a:p>
        </p:txBody>
      </p:sp>
      <p:sp>
        <p:nvSpPr>
          <p:cNvPr id="15" name="Pladsholder til sidefod 4" hidden="1">
            <a:extLst>
              <a:ext uri="{FF2B5EF4-FFF2-40B4-BE49-F238E27FC236}">
                <a16:creationId xmlns:a16="http://schemas.microsoft.com/office/drawing/2014/main" id="{75F96715-1FD5-51ED-7CC1-42E30D0821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r>
              <a:rPr lang="en-GB" dirty="0"/>
              <a:t>Section of Epidemiology</a:t>
            </a:r>
          </a:p>
        </p:txBody>
      </p:sp>
      <p:sp>
        <p:nvSpPr>
          <p:cNvPr id="16" name="Pladsholder til slidenummer 5" hidden="1">
            <a:extLst>
              <a:ext uri="{FF2B5EF4-FFF2-40B4-BE49-F238E27FC236}">
                <a16:creationId xmlns:a16="http://schemas.microsoft.com/office/drawing/2014/main" id="{FF7B57F8-B201-8F25-4597-86F1EE0AF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098723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small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solidFill>
            <a:schemeClr val="bg1">
              <a:lumMod val="75000"/>
            </a:schemeClr>
          </a:solidFill>
        </p:spPr>
        <p:txBody>
          <a:bodyPr lIns="6408000" tIns="0" rIns="720000" anchor="ctr" anchorCtr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24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 Click icon to insert image</a:t>
            </a:r>
          </a:p>
        </p:txBody>
      </p:sp>
      <p:sp>
        <p:nvSpPr>
          <p:cNvPr id="13" name="Titel 2">
            <a:extLst>
              <a:ext uri="{FF2B5EF4-FFF2-40B4-BE49-F238E27FC236}">
                <a16:creationId xmlns:a16="http://schemas.microsoft.com/office/drawing/2014/main" id="{A98E7E85-8DE3-687D-4837-DB9872BFCE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271092"/>
            <a:ext cx="5959476" cy="3895200"/>
          </a:xfrm>
          <a:blipFill>
            <a:blip r:embed="rId2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9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2610941"/>
            <a:ext cx="4946649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26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42705"/>
            <a:ext cx="4983162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10" name="Pladsholder til dato 3" hidden="1">
            <a:extLst>
              <a:ext uri="{FF2B5EF4-FFF2-40B4-BE49-F238E27FC236}">
                <a16:creationId xmlns:a16="http://schemas.microsoft.com/office/drawing/2014/main" id="{1570F19F-11E9-F8A1-DCD4-0B2BD4223DC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r>
              <a:rPr lang="en-GB" dirty="0"/>
              <a:t>09/11/2022</a:t>
            </a:r>
          </a:p>
        </p:txBody>
      </p:sp>
      <p:sp>
        <p:nvSpPr>
          <p:cNvPr id="11" name="Pladsholder til sidefod 4" hidden="1">
            <a:extLst>
              <a:ext uri="{FF2B5EF4-FFF2-40B4-BE49-F238E27FC236}">
                <a16:creationId xmlns:a16="http://schemas.microsoft.com/office/drawing/2014/main" id="{B7D930ED-6F01-0E90-6740-D9E50AA5B8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r>
              <a:rPr lang="en-GB" dirty="0"/>
              <a:t>Section of Epidemiology</a:t>
            </a:r>
          </a:p>
        </p:txBody>
      </p:sp>
      <p:sp>
        <p:nvSpPr>
          <p:cNvPr id="12" name="Pladsholder til slidenummer 5" hidden="1">
            <a:extLst>
              <a:ext uri="{FF2B5EF4-FFF2-40B4-BE49-F238E27FC236}">
                <a16:creationId xmlns:a16="http://schemas.microsoft.com/office/drawing/2014/main" id="{ADD5A7A0-1930-6FDD-F270-B46368D36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678034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lar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solidFill>
            <a:schemeClr val="bg1">
              <a:lumMod val="75000"/>
            </a:schemeClr>
          </a:solidFill>
        </p:spPr>
        <p:txBody>
          <a:bodyPr lIns="6408000" tIns="0" rIns="720000" anchor="ctr" anchorCtr="0"/>
          <a:lstStyle>
            <a:lvl1pPr marL="0" indent="0" algn="l">
              <a:buNone/>
              <a:defRPr sz="24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 Click icon to insert image</a:t>
            </a:r>
          </a:p>
        </p:txBody>
      </p:sp>
      <p:sp>
        <p:nvSpPr>
          <p:cNvPr id="16" name="Titel 2">
            <a:extLst>
              <a:ext uri="{FF2B5EF4-FFF2-40B4-BE49-F238E27FC236}">
                <a16:creationId xmlns:a16="http://schemas.microsoft.com/office/drawing/2014/main" id="{92A049D1-BE16-6369-9C11-6D9136DAE0D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691815"/>
            <a:ext cx="5959476" cy="5474035"/>
          </a:xfrm>
          <a:blipFill>
            <a:blip r:embed="rId2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ct val="9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master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1020200"/>
            <a:ext cx="4946649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88962" y="3007285"/>
            <a:ext cx="4946649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11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2" y="4053600"/>
            <a:ext cx="4946650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13" name="Pladsholder til dato 3" hidden="1">
            <a:extLst>
              <a:ext uri="{FF2B5EF4-FFF2-40B4-BE49-F238E27FC236}">
                <a16:creationId xmlns:a16="http://schemas.microsoft.com/office/drawing/2014/main" id="{B280A661-856C-E622-1331-CDB60AB0862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r>
              <a:rPr lang="en-GB" dirty="0"/>
              <a:t>09/11/2022</a:t>
            </a:r>
          </a:p>
        </p:txBody>
      </p:sp>
      <p:sp>
        <p:nvSpPr>
          <p:cNvPr id="14" name="Pladsholder til sidefod 4" hidden="1">
            <a:extLst>
              <a:ext uri="{FF2B5EF4-FFF2-40B4-BE49-F238E27FC236}">
                <a16:creationId xmlns:a16="http://schemas.microsoft.com/office/drawing/2014/main" id="{82F7776B-57AF-971B-A75B-223AFE263E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r>
              <a:rPr lang="en-GB" dirty="0"/>
              <a:t>Section of Epidemiology</a:t>
            </a:r>
          </a:p>
        </p:txBody>
      </p:sp>
      <p:sp>
        <p:nvSpPr>
          <p:cNvPr id="15" name="Pladsholder til slidenummer 5" hidden="1">
            <a:extLst>
              <a:ext uri="{FF2B5EF4-FFF2-40B4-BE49-F238E27FC236}">
                <a16:creationId xmlns:a16="http://schemas.microsoft.com/office/drawing/2014/main" id="{EFF41101-1901-1836-D8DB-6C08E169D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290818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3" y="620714"/>
            <a:ext cx="11012488" cy="863599"/>
          </a:xfrm>
        </p:spPr>
        <p:txBody>
          <a:bodyPr/>
          <a:lstStyle>
            <a:lvl1pPr>
              <a:defRPr b="0" i="0" baseline="0"/>
            </a:lvl1pPr>
          </a:lstStyle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idx="1" hasCustomPrompt="1"/>
          </p:nvPr>
        </p:nvSpPr>
        <p:spPr>
          <a:xfrm>
            <a:off x="588963" y="1628775"/>
            <a:ext cx="11012488" cy="4673600"/>
          </a:xfrm>
        </p:spPr>
        <p:txBody>
          <a:bodyPr vert="horz" lIns="0" tIns="0" rIns="0" bIns="0" rtlCol="0">
            <a:noAutofit/>
          </a:bodyPr>
          <a:lstStyle>
            <a:lvl1pPr>
              <a:defRPr lang="da-DK" b="0" i="0" baseline="0" dirty="0" smtClean="0"/>
            </a:lvl1pPr>
            <a:lvl2pPr>
              <a:defRPr lang="da-DK" b="0" i="0" baseline="0" dirty="0" smtClean="0"/>
            </a:lvl2pPr>
            <a:lvl3pPr>
              <a:defRPr lang="da-DK" b="0" i="0" baseline="0" dirty="0" smtClean="0"/>
            </a:lvl3pPr>
            <a:lvl4pPr marL="719138" indent="0">
              <a:buNone/>
              <a:defRPr/>
            </a:lvl4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 err="1"/>
              <a:t>Andet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Tredje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09/11/2022</a:t>
            </a:r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Section of Epidemiology</a:t>
            </a:r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96859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 and two content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4"/>
            <a:ext cx="11012486" cy="865186"/>
          </a:xfrm>
        </p:spPr>
        <p:txBody>
          <a:bodyPr/>
          <a:lstStyle>
            <a:lvl1pPr>
              <a:defRPr b="0" i="0" baseline="0"/>
            </a:lvl1pPr>
          </a:lstStyle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88964" y="1628775"/>
            <a:ext cx="5356800" cy="4672800"/>
          </a:xfrm>
        </p:spPr>
        <p:txBody>
          <a:bodyPr vert="horz" lIns="0" tIns="0" rIns="0" bIns="0" rtlCol="0">
            <a:noAutofit/>
          </a:bodyPr>
          <a:lstStyle>
            <a:lvl1pPr>
              <a:defRPr lang="da-DK" b="0" i="0" baseline="0" dirty="0" smtClean="0"/>
            </a:lvl1pPr>
            <a:lvl2pPr>
              <a:defRPr lang="da-DK" b="0" i="0" baseline="0" dirty="0" smtClean="0"/>
            </a:lvl2pPr>
            <a:lvl3pPr>
              <a:defRPr lang="da-DK" b="0" i="0" baseline="0" dirty="0" smtClean="0"/>
            </a:lvl3pPr>
            <a:lvl4pPr>
              <a:defRPr lang="da-DK" b="0" i="0" baseline="0" dirty="0" smtClean="0"/>
            </a:lvl4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 err="1"/>
              <a:t>Andet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Tredje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3"/>
            <a:endParaRPr lang="en-GB" dirty="0"/>
          </a:p>
        </p:txBody>
      </p:sp>
      <p:sp>
        <p:nvSpPr>
          <p:cNvPr id="4" name="Pladsholder til indhold 3"/>
          <p:cNvSpPr>
            <a:spLocks noGrp="1"/>
          </p:cNvSpPr>
          <p:nvPr>
            <p:ph sz="half" idx="2" hasCustomPrompt="1"/>
          </p:nvPr>
        </p:nvSpPr>
        <p:spPr>
          <a:xfrm>
            <a:off x="6246000" y="1628776"/>
            <a:ext cx="5356800" cy="4672800"/>
          </a:xfrm>
        </p:spPr>
        <p:txBody>
          <a:bodyPr vert="horz" lIns="0" tIns="0" rIns="0" bIns="0" rtlCol="0">
            <a:noAutofit/>
          </a:bodyPr>
          <a:lstStyle>
            <a:lvl1pPr>
              <a:defRPr lang="da-DK" b="0" i="0" baseline="0" dirty="0" smtClean="0"/>
            </a:lvl1pPr>
            <a:lvl2pPr>
              <a:defRPr lang="da-DK" b="0" i="0" baseline="0" dirty="0" smtClean="0"/>
            </a:lvl2pPr>
            <a:lvl3pPr>
              <a:defRPr lang="da-DK" b="0" i="0" baseline="0" dirty="0" smtClean="0"/>
            </a:lvl3pPr>
            <a:lvl4pPr marL="719138" indent="0">
              <a:buNone/>
              <a:defRPr lang="da-DK" dirty="0" smtClean="0"/>
            </a:lvl4pPr>
            <a:lvl5pPr>
              <a:defRPr lang="da-DK" dirty="0"/>
            </a:lvl5pPr>
            <a:lvl8pPr marL="719138" indent="0">
              <a:buNone/>
              <a:defRPr/>
            </a:lvl8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 err="1"/>
              <a:t>Andet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Tredje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dirty="0"/>
              <a:t>University of Copenhagen</a:t>
            </a:r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549679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34" userDrawn="1">
          <p15:clr>
            <a:srgbClr val="F26B43"/>
          </p15:clr>
        </p15:guide>
        <p15:guide id="2" pos="3746" userDrawn="1">
          <p15:clr>
            <a:srgbClr val="F26B43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6244651" y="1628775"/>
            <a:ext cx="5356800" cy="4672800"/>
          </a:xfrm>
          <a:solidFill>
            <a:schemeClr val="bg1">
              <a:lumMod val="75000"/>
            </a:schemeClr>
          </a:solidFill>
        </p:spPr>
        <p:txBody>
          <a:bodyPr lIns="360000" tIns="1080000" rIns="360000" anchor="ctr" anchorCtr="0"/>
          <a:lstStyle>
            <a:lvl1pPr marL="0" indent="0" algn="ctr">
              <a:buNone/>
              <a:defRPr sz="24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5" y="620712"/>
            <a:ext cx="11012486" cy="865187"/>
          </a:xfrm>
        </p:spPr>
        <p:txBody>
          <a:bodyPr/>
          <a:lstStyle>
            <a:lvl1pPr>
              <a:defRPr b="0" i="0" baseline="0"/>
            </a:lvl1pPr>
          </a:lstStyle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88964" y="1628775"/>
            <a:ext cx="5356800" cy="4672800"/>
          </a:xfrm>
        </p:spPr>
        <p:txBody>
          <a:bodyPr vert="horz" lIns="0" tIns="0" rIns="0" bIns="0" rtlCol="0">
            <a:noAutofit/>
          </a:bodyPr>
          <a:lstStyle>
            <a:lvl1pPr>
              <a:defRPr lang="da-DK" b="0" i="0" baseline="0" dirty="0" smtClean="0"/>
            </a:lvl1pPr>
            <a:lvl2pPr>
              <a:defRPr lang="da-DK" b="0" i="0" baseline="0" dirty="0" smtClean="0"/>
            </a:lvl2pPr>
            <a:lvl3pPr>
              <a:defRPr lang="da-DK" b="0" i="0" baseline="0" dirty="0" smtClean="0"/>
            </a:lvl3pPr>
            <a:lvl4pPr>
              <a:defRPr lang="da-DK" dirty="0" smtClean="0"/>
            </a:lvl4pPr>
            <a:lvl5pPr>
              <a:defRPr lang="da-DK" dirty="0"/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 err="1"/>
              <a:t>Andet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Tredje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09/11/2022</a:t>
            </a:r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Section of Epidemiology</a:t>
            </a:r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17783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itel 1"/>
          <p:cNvSpPr>
            <a:spLocks noGrp="1"/>
          </p:cNvSpPr>
          <p:nvPr>
            <p:ph type="title"/>
          </p:nvPr>
        </p:nvSpPr>
        <p:spPr>
          <a:xfrm>
            <a:off x="588965" y="620714"/>
            <a:ext cx="11012486" cy="86485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 dirty="0" err="1"/>
              <a:t>Klik</a:t>
            </a:r>
            <a:r>
              <a:rPr lang="en-GB" dirty="0"/>
              <a:t> for at </a:t>
            </a:r>
            <a:r>
              <a:rPr lang="en-GB" dirty="0" err="1"/>
              <a:t>redigere</a:t>
            </a:r>
            <a:r>
              <a:rPr lang="en-GB" dirty="0"/>
              <a:t> </a:t>
            </a:r>
            <a:r>
              <a:rPr lang="en-GB" dirty="0" err="1"/>
              <a:t>i</a:t>
            </a:r>
            <a:r>
              <a:rPr lang="en-GB" dirty="0"/>
              <a:t> master</a:t>
            </a:r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588964" y="1628775"/>
            <a:ext cx="11012487" cy="46736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dirty="0" err="1"/>
              <a:t>Klik</a:t>
            </a:r>
            <a:r>
              <a:rPr lang="en-GB" dirty="0"/>
              <a:t> for at </a:t>
            </a:r>
            <a:r>
              <a:rPr lang="en-GB" dirty="0" err="1"/>
              <a:t>redigere</a:t>
            </a:r>
            <a:r>
              <a:rPr lang="en-GB" dirty="0"/>
              <a:t> </a:t>
            </a:r>
            <a:r>
              <a:rPr lang="en-GB" dirty="0" err="1"/>
              <a:t>i</a:t>
            </a:r>
            <a:r>
              <a:rPr lang="en-GB" dirty="0"/>
              <a:t> master</a:t>
            </a:r>
          </a:p>
          <a:p>
            <a:pPr lvl="1"/>
            <a:r>
              <a:rPr lang="en-GB" dirty="0" err="1"/>
              <a:t>Andet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Tredje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  <a:p>
            <a:pPr lvl="5"/>
            <a:r>
              <a:rPr lang="en-GB" dirty="0"/>
              <a:t>6</a:t>
            </a:r>
          </a:p>
          <a:p>
            <a:pPr lvl="6"/>
            <a:r>
              <a:rPr lang="en-GB" dirty="0"/>
              <a:t>7</a:t>
            </a:r>
          </a:p>
          <a:p>
            <a:pPr lvl="7"/>
            <a:r>
              <a:rPr lang="en-GB" dirty="0"/>
              <a:t>8</a:t>
            </a:r>
          </a:p>
          <a:p>
            <a:pPr lvl="8"/>
            <a:r>
              <a:rPr lang="en-GB" dirty="0"/>
              <a:t>9</a:t>
            </a:r>
          </a:p>
        </p:txBody>
      </p:sp>
      <p:sp>
        <p:nvSpPr>
          <p:cNvPr id="10" name="Rectangle 19">
            <a:extLst>
              <a:ext uri="{FF2B5EF4-FFF2-40B4-BE49-F238E27FC236}">
                <a16:creationId xmlns:a16="http://schemas.microsoft.com/office/drawing/2014/main" id="{AF5BBBEC-8DDA-37BC-3B1E-5DB781A5DDC2}"/>
              </a:ext>
            </a:extLst>
          </p:cNvPr>
          <p:cNvSpPr/>
          <p:nvPr userDrawn="1"/>
        </p:nvSpPr>
        <p:spPr>
          <a:xfrm>
            <a:off x="0" y="0"/>
            <a:ext cx="12192000" cy="332655"/>
          </a:xfrm>
          <a:prstGeom prst="rect">
            <a:avLst/>
          </a:prstGeom>
          <a:gradFill flip="none" rotWithShape="1">
            <a:gsLst>
              <a:gs pos="0">
                <a:srgbClr val="FFFFFF"/>
              </a:gs>
              <a:gs pos="100000">
                <a:srgbClr val="EEEFEE">
                  <a:alpha val="92941"/>
                </a:srgbClr>
              </a:gs>
            </a:gsLst>
            <a:lin ang="5400000" scaled="0"/>
            <a:tileRect/>
          </a:gradFill>
          <a:ln w="381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3"/>
          </p:nvPr>
        </p:nvSpPr>
        <p:spPr>
          <a:xfrm>
            <a:off x="3236495" y="85745"/>
            <a:ext cx="6981162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r>
              <a:rPr lang="en-GB" dirty="0"/>
              <a:t>Section of Epidemiology</a:t>
            </a:r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4"/>
          </p:nvPr>
        </p:nvSpPr>
        <p:spPr>
          <a:xfrm>
            <a:off x="11219691" y="85745"/>
            <a:ext cx="381759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2"/>
          </p:nvPr>
        </p:nvSpPr>
        <p:spPr>
          <a:xfrm>
            <a:off x="10329111" y="85745"/>
            <a:ext cx="814976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r>
              <a:rPr lang="en-GB" dirty="0"/>
              <a:t>18/01/2023</a:t>
            </a:r>
          </a:p>
        </p:txBody>
      </p:sp>
      <p:pic>
        <p:nvPicPr>
          <p:cNvPr id="7" name="Picture 11">
            <a:extLst>
              <a:ext uri="{FF2B5EF4-FFF2-40B4-BE49-F238E27FC236}">
                <a16:creationId xmlns:a16="http://schemas.microsoft.com/office/drawing/2014/main" id="{2B48C9BE-CCF6-3266-2B8E-D27C7F011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2"/>
          <a:srcRect l="12043" t="11448" r="17199" b="13844"/>
          <a:stretch/>
        </p:blipFill>
        <p:spPr>
          <a:xfrm>
            <a:off x="335534" y="63578"/>
            <a:ext cx="166516" cy="211296"/>
          </a:xfrm>
          <a:prstGeom prst="rect">
            <a:avLst/>
          </a:prstGeom>
        </p:spPr>
      </p:pic>
      <p:pic>
        <p:nvPicPr>
          <p:cNvPr id="13" name="Picture 27">
            <a:extLst>
              <a:ext uri="{FF2B5EF4-FFF2-40B4-BE49-F238E27FC236}">
                <a16:creationId xmlns:a16="http://schemas.microsoft.com/office/drawing/2014/main" id="{863DD73D-5725-327E-8366-645E99E26ECD}"/>
              </a:ext>
            </a:extLst>
          </p:cNvPr>
          <p:cNvPicPr>
            <a:picLocks noChangeAspect="1"/>
          </p:cNvPicPr>
          <p:nvPr userDrawn="1"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94" y="96467"/>
            <a:ext cx="2332648" cy="159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620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59" r:id="rId2"/>
    <p:sldLayoutId id="2147483671" r:id="rId3"/>
    <p:sldLayoutId id="2147483701" r:id="rId4"/>
    <p:sldLayoutId id="2147483674" r:id="rId5"/>
    <p:sldLayoutId id="2147483670" r:id="rId6"/>
    <p:sldLayoutId id="2147483660" r:id="rId7"/>
    <p:sldLayoutId id="2147483662" r:id="rId8"/>
    <p:sldLayoutId id="2147483684" r:id="rId9"/>
    <p:sldLayoutId id="2147483685" r:id="rId10"/>
    <p:sldLayoutId id="2147483664" r:id="rId11"/>
    <p:sldLayoutId id="2147483665" r:id="rId12"/>
    <p:sldLayoutId id="2147483689" r:id="rId13"/>
    <p:sldLayoutId id="2147483702" r:id="rId14"/>
    <p:sldLayoutId id="2147483703" r:id="rId15"/>
    <p:sldLayoutId id="2147483694" r:id="rId16"/>
    <p:sldLayoutId id="2147483692" r:id="rId17"/>
    <p:sldLayoutId id="2147483691" r:id="rId18"/>
    <p:sldLayoutId id="2147483697" r:id="rId19"/>
    <p:sldLayoutId id="2147483704" r:id="rId20"/>
    <p:sldLayoutId id="2147483705" r:id="rId21"/>
    <p:sldLayoutId id="2147483695" r:id="rId22"/>
    <p:sldLayoutId id="2147483698" r:id="rId23"/>
    <p:sldLayoutId id="2147483706" r:id="rId24"/>
    <p:sldLayoutId id="2147483707" r:id="rId25"/>
    <p:sldLayoutId id="2147483708" r:id="rId26"/>
    <p:sldLayoutId id="2147483709" r:id="rId27"/>
    <p:sldLayoutId id="2147483710" r:id="rId28"/>
    <p:sldLayoutId id="2147483693" r:id="rId29"/>
    <p:sldLayoutId id="2147483688" r:id="rId30"/>
  </p:sldLayoutIdLst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000" b="0" i="0" kern="1200" spc="60" baseline="0">
          <a:solidFill>
            <a:schemeClr val="accent1"/>
          </a:solidFill>
          <a:latin typeface="+mj-lt"/>
          <a:ea typeface="Open Sans Extrabold" panose="020B0606030504020204" pitchFamily="34" charset="0"/>
          <a:cs typeface="Microsoft New Tai Lue" panose="020B0502040204020203" pitchFamily="34" charset="0"/>
        </a:defRPr>
      </a:lvl1pPr>
    </p:titleStyle>
    <p:bodyStyle>
      <a:lvl1pPr marL="360000" indent="-3600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lang="da-DK" sz="2400" b="0" i="0" kern="1200" spc="60" baseline="0" dirty="0" smtClean="0">
          <a:solidFill>
            <a:schemeClr val="tx1"/>
          </a:solidFill>
          <a:latin typeface="+mn-lt"/>
          <a:ea typeface="+mn-ea"/>
          <a:cs typeface="Microsoft New Tai Lue" panose="020B0502040204020203" pitchFamily="34" charset="0"/>
        </a:defRPr>
      </a:lvl1pPr>
      <a:lvl2pPr marL="719138" marR="0" indent="-358775" algn="l" defTabSz="914400" rtl="0" eaLnBrk="1" fontAlgn="auto" latinLnBrk="0" hangingPunct="1">
        <a:lnSpc>
          <a:spcPct val="100000"/>
        </a:lnSpc>
        <a:spcBef>
          <a:spcPts val="5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lang="da-DK" sz="2000" b="0" i="0" kern="1200" spc="60" baseline="0" dirty="0" smtClean="0">
          <a:solidFill>
            <a:schemeClr val="tx1"/>
          </a:solidFill>
          <a:latin typeface="+mn-lt"/>
          <a:ea typeface="+mn-ea"/>
          <a:cs typeface="Microsoft New Tai Lue" panose="020B0502040204020203" pitchFamily="34" charset="0"/>
        </a:defRPr>
      </a:lvl2pPr>
      <a:lvl3pPr marL="1072800" indent="-3528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b="0" i="0" kern="1200" baseline="0" dirty="0" smtClean="0">
          <a:solidFill>
            <a:schemeClr val="tx1"/>
          </a:solidFill>
          <a:latin typeface="+mn-lt"/>
          <a:ea typeface="+mn-ea"/>
          <a:cs typeface="Microsoft New Tai Lue" panose="020B0502040204020203" pitchFamily="34" charset="0"/>
        </a:defRPr>
      </a:lvl3pPr>
      <a:lvl4pPr marL="1072800" indent="-3528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b="0" i="0" kern="1200" dirty="0" smtClean="0">
          <a:solidFill>
            <a:schemeClr val="tx1"/>
          </a:solidFill>
          <a:latin typeface="+mn-lt"/>
          <a:ea typeface="+mn-ea"/>
          <a:cs typeface="Microsoft New Tai Lue" panose="020B0502040204020203" pitchFamily="34" charset="0"/>
        </a:defRPr>
      </a:lvl4pPr>
      <a:lvl5pPr marL="1072800" indent="-3528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b="0" i="0" kern="1200" spc="60" baseline="0" dirty="0" smtClean="0">
          <a:solidFill>
            <a:schemeClr val="tx1"/>
          </a:solidFill>
          <a:latin typeface="+mn-lt"/>
          <a:ea typeface="+mn-ea"/>
          <a:cs typeface="Microsoft New Tai Lue" panose="020B0502040204020203" pitchFamily="34" charset="0"/>
        </a:defRPr>
      </a:lvl5pPr>
      <a:lvl6pPr marL="1072800" indent="-3528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b="0" i="0" kern="1200" dirty="0" smtClean="0">
          <a:solidFill>
            <a:schemeClr val="tx1"/>
          </a:solidFill>
          <a:latin typeface="+mn-lt"/>
          <a:ea typeface="+mn-ea"/>
          <a:cs typeface="Microsoft New Tai Lue" panose="020B0502040204020203" pitchFamily="34" charset="0"/>
        </a:defRPr>
      </a:lvl6pPr>
      <a:lvl7pPr marL="1072800" indent="-3528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b="0" i="0" kern="1200" dirty="0" smtClean="0">
          <a:solidFill>
            <a:schemeClr val="tx1"/>
          </a:solidFill>
          <a:latin typeface="+mn-lt"/>
          <a:ea typeface="+mn-ea"/>
          <a:cs typeface="Microsoft New Tai Lue" panose="020B0502040204020203" pitchFamily="34" charset="0"/>
        </a:defRPr>
      </a:lvl7pPr>
      <a:lvl8pPr marL="1072800" indent="-3528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b="0" i="0" kern="1200" dirty="0" smtClean="0">
          <a:solidFill>
            <a:schemeClr val="tx1"/>
          </a:solidFill>
          <a:latin typeface="+mn-lt"/>
          <a:ea typeface="+mn-ea"/>
          <a:cs typeface="Microsoft New Tai Lue" panose="020B0502040204020203" pitchFamily="34" charset="0"/>
        </a:defRPr>
      </a:lvl8pPr>
      <a:lvl9pPr marL="1072800" indent="-3528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b="0" i="0" kern="1200" dirty="0" smtClean="0">
          <a:solidFill>
            <a:schemeClr val="tx1"/>
          </a:solidFill>
          <a:latin typeface="+mn-lt"/>
          <a:ea typeface="+mn-ea"/>
          <a:cs typeface="Microsoft New Tai Lue" panose="020B0502040204020203" pitchFamily="34" charset="0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391" userDrawn="1">
          <p15:clr>
            <a:srgbClr val="F26B43"/>
          </p15:clr>
        </p15:guide>
        <p15:guide id="4" orient="horz" pos="935" userDrawn="1">
          <p15:clr>
            <a:srgbClr val="F26B43"/>
          </p15:clr>
        </p15:guide>
        <p15:guide id="5" pos="371" userDrawn="1">
          <p15:clr>
            <a:srgbClr val="F26B43"/>
          </p15:clr>
        </p15:guide>
        <p15:guide id="6" pos="7308" userDrawn="1">
          <p15:clr>
            <a:srgbClr val="F26B43"/>
          </p15:clr>
        </p15:guide>
        <p15:guide id="7" orient="horz" pos="1026" userDrawn="1">
          <p15:clr>
            <a:srgbClr val="F26B43"/>
          </p15:clr>
        </p15:guide>
        <p15:guide id="8" orient="horz" pos="397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shiny.posit.co/r/gallery/life-sciences/covid19-tracker/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r.dk/nyheder/webfeature/election-2019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Placeholder 16" descr="A large building with a fountain in front of it&#10;&#10;Description automatically generated with low confidence">
            <a:extLst>
              <a:ext uri="{FF2B5EF4-FFF2-40B4-BE49-F238E27FC236}">
                <a16:creationId xmlns:a16="http://schemas.microsoft.com/office/drawing/2014/main" id="{966E4A92-97DE-4F9B-92EB-5CE6B8A8827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 t="16667"/>
          <a:stretch/>
        </p:blipFill>
        <p:spPr>
          <a:xfrm>
            <a:off x="20" y="10"/>
            <a:ext cx="12191980" cy="6857990"/>
          </a:xfrm>
          <a:noFill/>
        </p:spPr>
      </p:pic>
      <p:sp>
        <p:nvSpPr>
          <p:cNvPr id="22" name="Title 2">
            <a:extLst>
              <a:ext uri="{FF2B5EF4-FFF2-40B4-BE49-F238E27FC236}">
                <a16:creationId xmlns:a16="http://schemas.microsoft.com/office/drawing/2014/main" id="{EF7CE939-69BE-4EB6-18AB-9B663D5675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691815"/>
            <a:ext cx="5959476" cy="547403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Pladsholder til tekst 6"/>
          <p:cNvSpPr>
            <a:spLocks noGrp="1"/>
          </p:cNvSpPr>
          <p:nvPr>
            <p:ph type="body" sz="quarter" idx="15"/>
          </p:nvPr>
        </p:nvSpPr>
        <p:spPr>
          <a:xfrm>
            <a:off x="587375" y="1020200"/>
            <a:ext cx="4946649" cy="1345417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3100" dirty="0"/>
              <a:t>Data visualisation and storytelling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84EDE8E9-8DAB-4AC5-B4F7-E82A5518A7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8962" y="3007285"/>
            <a:ext cx="4946649" cy="726435"/>
          </a:xfrm>
        </p:spPr>
        <p:txBody>
          <a:bodyPr>
            <a:normAutofit/>
          </a:bodyPr>
          <a:lstStyle/>
          <a:p>
            <a:r>
              <a:rPr lang="en-GB" dirty="0"/>
              <a:t>Interactive visualisation</a:t>
            </a:r>
          </a:p>
        </p:txBody>
      </p:sp>
      <p:sp>
        <p:nvSpPr>
          <p:cNvPr id="6" name="Pladsholder til tekst 5"/>
          <p:cNvSpPr>
            <a:spLocks noGrp="1"/>
          </p:cNvSpPr>
          <p:nvPr>
            <p:ph type="body" sz="quarter" idx="13"/>
          </p:nvPr>
        </p:nvSpPr>
        <p:spPr>
          <a:xfrm>
            <a:off x="588962" y="4053600"/>
            <a:ext cx="4946650" cy="899766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dirty="0"/>
              <a:t>Neil Scheidwasser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dirty="0"/>
              <a:t>September 2024</a:t>
            </a:r>
          </a:p>
        </p:txBody>
      </p:sp>
      <p:sp>
        <p:nvSpPr>
          <p:cNvPr id="2" name="Pladsholder til dato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GB" dirty="0"/>
              <a:t>09/11/2022</a:t>
            </a:r>
          </a:p>
        </p:txBody>
      </p:sp>
      <p:sp>
        <p:nvSpPr>
          <p:cNvPr id="8" name="Pladsholder til sidefod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GB" dirty="0"/>
              <a:t>Section of Epidemiology</a:t>
            </a:r>
          </a:p>
        </p:txBody>
      </p:sp>
      <p:sp>
        <p:nvSpPr>
          <p:cNvPr id="3" name="Pladsholder til dias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091A926C-488A-4E3E-9C21-57CAA120E114}" type="slidenum">
              <a:rPr lang="en-GB" smtClean="0"/>
              <a:pPr>
                <a:spcAft>
                  <a:spcPts val="600"/>
                </a:spcAft>
              </a:pPr>
              <a:t>1</a:t>
            </a:fld>
            <a:endParaRPr lang="en-GB" dirty="0"/>
          </a:p>
        </p:txBody>
      </p:sp>
      <p:pic>
        <p:nvPicPr>
          <p:cNvPr id="1026" name="Picture 2" descr="Design a dynamic logo for a Data Visualization Course. Combine elements of charts and graphs with artistic abstraction to symbolize both data and creativity. Use a modern color palette dominated by blues and greens, with accents of vibrant and energetic hues. Prioritize clean lines and a balanced composition to ensure clarity when scaled down. The logo should encapsulate the course's essence: making complex data visually accessible.">
            <a:extLst>
              <a:ext uri="{FF2B5EF4-FFF2-40B4-BE49-F238E27FC236}">
                <a16:creationId xmlns:a16="http://schemas.microsoft.com/office/drawing/2014/main" id="{3C8C613E-658F-21E2-92E3-95AF04A86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6576" y="0"/>
            <a:ext cx="2405424" cy="2405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11592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D55331-83DC-74AC-CE1F-889D2892A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Medium level: Heatmaps </a:t>
            </a:r>
            <a:br>
              <a:rPr lang="en-GB" dirty="0"/>
            </a:br>
            <a:r>
              <a:rPr lang="en-GB" dirty="0" err="1">
                <a:solidFill>
                  <a:srgbClr val="9CDCFE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plot_ly</a:t>
            </a:r>
            <a:br>
              <a:rPr lang="en-GB" dirty="0"/>
            </a:b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5CC882-6744-9949-F333-A1A17B1350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09/11/2022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5068D2-6F25-C6C2-7968-7BD9C0BD68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Section of Epidemiology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F3F22C-AEAF-CA68-E2AB-F8DC7CE4B0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10</a:t>
            </a:fld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B66548-37F4-6294-6BA6-6B8E19810C18}"/>
              </a:ext>
            </a:extLst>
          </p:cNvPr>
          <p:cNvSpPr txBox="1"/>
          <p:nvPr/>
        </p:nvSpPr>
        <p:spPr>
          <a:xfrm>
            <a:off x="6246238" y="2811013"/>
            <a:ext cx="5294811" cy="230832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GB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plot_ly</a:t>
            </a:r>
            <a:r>
              <a:rPr lang="en-GB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endParaRPr lang="en-GB" b="0" noProof="1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GB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GB" b="0" noProof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rownames</a:t>
            </a:r>
            <a:r>
              <a:rPr lang="en-GB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heatmap_matrix_ordered</a:t>
            </a:r>
            <a:r>
              <a:rPr lang="en-GB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  <a:endParaRPr lang="en-GB" b="0" noProof="1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GB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GB" b="0" noProof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colnames</a:t>
            </a:r>
            <a:r>
              <a:rPr lang="en-GB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heatmap_matrix_ordered</a:t>
            </a:r>
            <a:r>
              <a:rPr lang="en-GB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  <a:endParaRPr lang="en-GB" b="0" noProof="1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z</a:t>
            </a:r>
            <a:r>
              <a:rPr lang="en-GB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GB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heatmap_matrix_ordered</a:t>
            </a:r>
            <a:r>
              <a:rPr lang="en-GB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endParaRPr lang="en-GB" b="0" noProof="1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GB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GB" b="0" noProof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"heatmap"</a:t>
            </a:r>
            <a:r>
              <a:rPr lang="en-GB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endParaRPr lang="en-GB" b="0" noProof="1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colors</a:t>
            </a:r>
            <a:r>
              <a:rPr lang="en-GB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GB" b="0" noProof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colorRampPalette</a:t>
            </a:r>
            <a:r>
              <a:rPr lang="en-GB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noProof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GB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noProof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"#c13639"</a:t>
            </a:r>
            <a:r>
              <a:rPr lang="en-GB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b="0" noProof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"white"</a:t>
            </a:r>
            <a:r>
              <a:rPr lang="en-GB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b="0" noProof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"#2f79b5"</a:t>
            </a:r>
            <a:r>
              <a:rPr lang="en-GB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))(</a:t>
            </a:r>
            <a:r>
              <a:rPr lang="en-GB" b="0" noProof="1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GB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  <a:endParaRPr lang="en-GB" b="0" noProof="1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  <a:endParaRPr lang="en-GB" b="0" noProof="1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graphicFrame>
        <p:nvGraphicFramePr>
          <p:cNvPr id="3" name="Table 10">
            <a:extLst>
              <a:ext uri="{FF2B5EF4-FFF2-40B4-BE49-F238E27FC236}">
                <a16:creationId xmlns:a16="http://schemas.microsoft.com/office/drawing/2014/main" id="{C0F86F7B-647C-428E-66B6-C8443AA36C29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836023214"/>
              </p:ext>
            </p:extLst>
          </p:nvPr>
        </p:nvGraphicFramePr>
        <p:xfrm>
          <a:off x="588964" y="2124067"/>
          <a:ext cx="5089165" cy="38454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16380">
                  <a:extLst>
                    <a:ext uri="{9D8B030D-6E8A-4147-A177-3AD203B41FA5}">
                      <a16:colId xmlns:a16="http://schemas.microsoft.com/office/drawing/2014/main" val="3803751919"/>
                    </a:ext>
                  </a:extLst>
                </a:gridCol>
                <a:gridCol w="2038953">
                  <a:extLst>
                    <a:ext uri="{9D8B030D-6E8A-4147-A177-3AD203B41FA5}">
                      <a16:colId xmlns:a16="http://schemas.microsoft.com/office/drawing/2014/main" val="538667662"/>
                    </a:ext>
                  </a:extLst>
                </a:gridCol>
                <a:gridCol w="1533832">
                  <a:extLst>
                    <a:ext uri="{9D8B030D-6E8A-4147-A177-3AD203B41FA5}">
                      <a16:colId xmlns:a16="http://schemas.microsoft.com/office/drawing/2014/main" val="3799894661"/>
                    </a:ext>
                  </a:extLst>
                </a:gridCol>
              </a:tblGrid>
              <a:tr h="357921">
                <a:tc>
                  <a:txBody>
                    <a:bodyPr/>
                    <a:lstStyle/>
                    <a:p>
                      <a:r>
                        <a:rPr lang="en-GB" sz="1600" dirty="0"/>
                        <a:t>Argument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2454396"/>
                  </a:ext>
                </a:extLst>
              </a:tr>
              <a:tr h="765136"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Consolas" panose="020B0609020204030204" pitchFamily="49" charset="0"/>
                        </a:rPr>
                        <a:t>x, 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x/y labels (if not z) otherwise values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600" b="0" kern="1200" dirty="0">
                        <a:solidFill>
                          <a:schemeClr val="dk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5823689"/>
                  </a:ext>
                </a:extLst>
              </a:tr>
              <a:tr h="538429"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Consolas" panose="020B0609020204030204" pitchFamily="49" charset="0"/>
                        </a:rPr>
                        <a:t>z,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Values (z for heatmaps)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600" b="0" kern="1200" dirty="0">
                        <a:solidFill>
                          <a:schemeClr val="dk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9848378"/>
                  </a:ext>
                </a:extLst>
              </a:tr>
              <a:tr h="991843"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Consolas" panose="020B0609020204030204" pitchFamily="49" charset="0"/>
                        </a:rPr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Plot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Consolas" panose="020B0609020204030204" pitchFamily="49" charset="0"/>
                        </a:rPr>
                        <a:t>“heatmap”, “scatter”, “bar”, “</a:t>
                      </a:r>
                      <a:r>
                        <a:rPr lang="en-GB" sz="1600" dirty="0" err="1">
                          <a:latin typeface="Consolas" panose="020B0609020204030204" pitchFamily="49" charset="0"/>
                        </a:rPr>
                        <a:t>sankey</a:t>
                      </a:r>
                      <a:r>
                        <a:rPr lang="en-GB" sz="1600" dirty="0">
                          <a:latin typeface="Consolas" panose="020B0609020204030204" pitchFamily="49" charset="0"/>
                        </a:rPr>
                        <a:t>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9746764"/>
                  </a:ext>
                </a:extLst>
              </a:tr>
              <a:tr h="538429"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Consolas" panose="020B0609020204030204" pitchFamily="49" charset="0"/>
                        </a:rPr>
                        <a:t>mode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Plotting mode for scatter plots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Consolas" panose="020B0609020204030204" pitchFamily="49" charset="0"/>
                        </a:rPr>
                        <a:t>“markers”, “line”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0333802"/>
                  </a:ext>
                </a:extLst>
              </a:tr>
              <a:tr h="497309">
                <a:tc>
                  <a:txBody>
                    <a:bodyPr/>
                    <a:lstStyle/>
                    <a:p>
                      <a:r>
                        <a:rPr lang="en-GB" sz="1600" dirty="0" err="1">
                          <a:latin typeface="Consolas" panose="020B0609020204030204" pitchFamily="49" charset="0"/>
                        </a:rPr>
                        <a:t>colors</a:t>
                      </a:r>
                      <a:endParaRPr lang="en-GB" sz="16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List of </a:t>
                      </a:r>
                      <a:r>
                        <a:rPr lang="en-GB" sz="1600" dirty="0" err="1"/>
                        <a:t>colors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6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11202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903167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D55331-83DC-74AC-CE1F-889D2892A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Medium level: Heatmaps </a:t>
            </a:r>
            <a:br>
              <a:rPr lang="en-GB" dirty="0"/>
            </a:br>
            <a:r>
              <a:rPr lang="en-GB" dirty="0" err="1">
                <a:solidFill>
                  <a:srgbClr val="9CDCFE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heatmaply</a:t>
            </a:r>
            <a:br>
              <a:rPr lang="en-GB" dirty="0"/>
            </a:br>
            <a:endParaRPr lang="en-GB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63E54B8-0D14-56E5-77BC-5BB930F5B4B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dirty="0"/>
              <a:t>Plotly heatmaps made easy + clustering</a:t>
            </a:r>
          </a:p>
          <a:p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5CC882-6744-9949-F333-A1A17B1350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09/11/2022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5068D2-6F25-C6C2-7968-7BD9C0BD68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Section of Epidemiology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F3F22C-AEAF-CA68-E2AB-F8DC7CE4B0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11</a:t>
            </a:fld>
            <a:endParaRPr lang="en-GB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B0AB397-1619-73FE-5038-11152C179EF0}"/>
              </a:ext>
            </a:extLst>
          </p:cNvPr>
          <p:cNvSpPr txBox="1"/>
          <p:nvPr/>
        </p:nvSpPr>
        <p:spPr>
          <a:xfrm>
            <a:off x="6350741" y="2560551"/>
            <a:ext cx="5355212" cy="230832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GB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library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heatmaply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9CDCFE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9CDCFE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heatmaply</a:t>
            </a:r>
            <a:r>
              <a:rPr lang="en-US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endParaRPr lang="en-US" b="0" noProof="1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heatmap_matrix_ordered</a:t>
            </a:r>
            <a:r>
              <a:rPr lang="en-US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noProof="1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colors</a:t>
            </a:r>
            <a:r>
              <a:rPr lang="en-US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noProof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colorRampPalette</a:t>
            </a:r>
            <a:r>
              <a:rPr lang="en-US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noProof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noProof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"#c13639"</a:t>
            </a:r>
            <a:r>
              <a:rPr lang="en-US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noProof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"white"</a:t>
            </a:r>
            <a:r>
              <a:rPr lang="en-US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noProof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"#2f79b5"</a:t>
            </a:r>
            <a:r>
              <a:rPr lang="en-US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)),</a:t>
            </a:r>
            <a:endParaRPr lang="en-US" b="0" noProof="1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show_dendrogram</a:t>
            </a:r>
            <a:r>
              <a:rPr lang="en-US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</a:t>
            </a:r>
            <a:endParaRPr lang="en-US" b="0" noProof="1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noProof="1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graphicFrame>
        <p:nvGraphicFramePr>
          <p:cNvPr id="8" name="Table 10">
            <a:extLst>
              <a:ext uri="{FF2B5EF4-FFF2-40B4-BE49-F238E27FC236}">
                <a16:creationId xmlns:a16="http://schemas.microsoft.com/office/drawing/2014/main" id="{A132BBDE-CB7C-D470-3068-171B49E1F7A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66817434"/>
              </p:ext>
            </p:extLst>
          </p:nvPr>
        </p:nvGraphicFramePr>
        <p:xfrm>
          <a:off x="588964" y="2541220"/>
          <a:ext cx="5590610" cy="31917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7759">
                  <a:extLst>
                    <a:ext uri="{9D8B030D-6E8A-4147-A177-3AD203B41FA5}">
                      <a16:colId xmlns:a16="http://schemas.microsoft.com/office/drawing/2014/main" val="3803751919"/>
                    </a:ext>
                  </a:extLst>
                </a:gridCol>
                <a:gridCol w="2064774">
                  <a:extLst>
                    <a:ext uri="{9D8B030D-6E8A-4147-A177-3AD203B41FA5}">
                      <a16:colId xmlns:a16="http://schemas.microsoft.com/office/drawing/2014/main" val="538667662"/>
                    </a:ext>
                  </a:extLst>
                </a:gridCol>
                <a:gridCol w="1578077">
                  <a:extLst>
                    <a:ext uri="{9D8B030D-6E8A-4147-A177-3AD203B41FA5}">
                      <a16:colId xmlns:a16="http://schemas.microsoft.com/office/drawing/2014/main" val="3799894661"/>
                    </a:ext>
                  </a:extLst>
                </a:gridCol>
              </a:tblGrid>
              <a:tr h="357921">
                <a:tc>
                  <a:txBody>
                    <a:bodyPr/>
                    <a:lstStyle/>
                    <a:p>
                      <a:r>
                        <a:rPr lang="en-GB" sz="1600" noProof="1"/>
                        <a:t>Argument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noProof="1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noProof="1"/>
                        <a:t>Type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2454396"/>
                  </a:ext>
                </a:extLst>
              </a:tr>
              <a:tr h="765136">
                <a:tc>
                  <a:txBody>
                    <a:bodyPr/>
                    <a:lstStyle/>
                    <a:p>
                      <a:r>
                        <a:rPr lang="en-GB" sz="1600" noProof="1">
                          <a:latin typeface="Consolas" panose="020B0609020204030204" pitchFamily="49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noProof="1"/>
                        <a:t>Matrix to plot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b="0" kern="1200" noProof="1">
                          <a:solidFill>
                            <a:schemeClr val="dk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matrix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5823689"/>
                  </a:ext>
                </a:extLst>
              </a:tr>
              <a:tr h="538429">
                <a:tc>
                  <a:txBody>
                    <a:bodyPr/>
                    <a:lstStyle/>
                    <a:p>
                      <a:r>
                        <a:rPr lang="en-GB" sz="1600" noProof="1">
                          <a:latin typeface="Consolas" panose="020B0609020204030204" pitchFamily="49" charset="0"/>
                        </a:rPr>
                        <a:t>colors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noProof="1"/>
                        <a:t>List of colors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b="0" kern="1200" noProof="1">
                          <a:solidFill>
                            <a:schemeClr val="dk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character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9848378"/>
                  </a:ext>
                </a:extLst>
              </a:tr>
              <a:tr h="991843">
                <a:tc>
                  <a:txBody>
                    <a:bodyPr/>
                    <a:lstStyle/>
                    <a:p>
                      <a:r>
                        <a:rPr lang="en-GB" sz="1600" noProof="1">
                          <a:latin typeface="Consolas" panose="020B0609020204030204" pitchFamily="49" charset="0"/>
                        </a:rPr>
                        <a:t>show_dendrogram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noProof="1"/>
                        <a:t>If True, show the clustering dendrogram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noProof="1">
                          <a:latin typeface="Consolas" panose="020B0609020204030204" pitchFamily="49" charset="0"/>
                        </a:rPr>
                        <a:t>Logical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9746764"/>
                  </a:ext>
                </a:extLst>
              </a:tr>
              <a:tr h="538429">
                <a:tc>
                  <a:txBody>
                    <a:bodyPr/>
                    <a:lstStyle/>
                    <a:p>
                      <a:r>
                        <a:rPr lang="en-GB" sz="1600" noProof="1">
                          <a:latin typeface="Consolas" panose="020B0609020204030204" pitchFamily="49" charset="0"/>
                        </a:rPr>
                        <a:t>key.title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noProof="1"/>
                        <a:t>Title of the colorbar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noProof="1">
                          <a:latin typeface="Consolas" panose="020B0609020204030204" pitchFamily="49" charset="0"/>
                        </a:rPr>
                        <a:t>Character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03338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149705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43A8C-602B-D4AB-A351-DE9422C8C9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4" y="597276"/>
            <a:ext cx="11012486" cy="865186"/>
          </a:xfrm>
        </p:spPr>
        <p:txBody>
          <a:bodyPr/>
          <a:lstStyle/>
          <a:p>
            <a:r>
              <a:rPr lang="en-GB" dirty="0"/>
              <a:t>Medium level: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5E9093-D8DE-A1F4-4BF7-587AA855435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dirty="0"/>
              <a:t>There are plenty of ways with various libraries</a:t>
            </a:r>
          </a:p>
          <a:p>
            <a:r>
              <a:rPr lang="en-GB" dirty="0"/>
              <a:t>If we use </a:t>
            </a:r>
            <a:r>
              <a:rPr lang="en-GB" i="1" dirty="0" err="1"/>
              <a:t>igraph</a:t>
            </a:r>
            <a:r>
              <a:rPr lang="en-GB" dirty="0"/>
              <a:t>, we need two things:</a:t>
            </a:r>
          </a:p>
          <a:p>
            <a:pPr lvl="1"/>
            <a:r>
              <a:rPr lang="en-GB" dirty="0"/>
              <a:t>A list of nodes</a:t>
            </a:r>
          </a:p>
          <a:p>
            <a:pPr lvl="1"/>
            <a:r>
              <a:rPr lang="en-GB" dirty="0"/>
              <a:t>A list of edges</a:t>
            </a:r>
          </a:p>
          <a:p>
            <a:pPr lvl="1"/>
            <a:r>
              <a:rPr lang="en-GB" dirty="0"/>
              <a:t>A layout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E588EA-1048-F7F0-F857-39CF4A91CE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44650" y="1628775"/>
            <a:ext cx="5356800" cy="4672800"/>
          </a:xfrm>
        </p:spPr>
        <p:txBody>
          <a:bodyPr/>
          <a:lstStyle/>
          <a:p>
            <a:r>
              <a:rPr lang="en-GB" dirty="0"/>
              <a:t>Step 1: prepare the data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695534-0C18-047B-8361-E999261466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B1DE03-4FEF-CD66-7432-D637ACAF4A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University of Copenhagen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66C5D6-2075-007B-40DA-A8B962C0E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12</a:t>
            </a:fld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EC86B2B-17DD-0108-3E40-2133A68C9D79}"/>
              </a:ext>
            </a:extLst>
          </p:cNvPr>
          <p:cNvSpPr txBox="1"/>
          <p:nvPr/>
        </p:nvSpPr>
        <p:spPr>
          <a:xfrm>
            <a:off x="6286557" y="2053217"/>
            <a:ext cx="5124013" cy="480131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GB" sz="17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library</a:t>
            </a:r>
            <a:r>
              <a:rPr lang="en-GB" sz="1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7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igraph</a:t>
            </a:r>
            <a:r>
              <a:rPr lang="en-GB" sz="1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GB" sz="17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library</a:t>
            </a:r>
            <a:r>
              <a:rPr lang="en-GB" sz="1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7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igraphdata</a:t>
            </a:r>
            <a:r>
              <a:rPr lang="en-GB" sz="1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GB" sz="1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sz="17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GB" sz="1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7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sz="17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UKfaculty</a:t>
            </a:r>
            <a:r>
              <a:rPr lang="en-GB" sz="17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sz="1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7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package</a:t>
            </a:r>
            <a:r>
              <a:rPr lang="en-GB" sz="1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7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sz="17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igraphdata</a:t>
            </a:r>
            <a:r>
              <a:rPr lang="en-GB" sz="17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sz="1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GB" sz="1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sz="17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Upgrade the graph</a:t>
            </a:r>
            <a:endParaRPr lang="en-GB" sz="17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7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</a:t>
            </a:r>
            <a:r>
              <a:rPr lang="en-GB" sz="1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&lt;-</a:t>
            </a:r>
            <a:r>
              <a:rPr lang="en-GB" sz="1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7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upgrade_graph</a:t>
            </a:r>
            <a:r>
              <a:rPr lang="en-GB" sz="1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7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UKfaculty</a:t>
            </a:r>
            <a:r>
              <a:rPr lang="en-GB" sz="1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GB" sz="1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sz="17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Edges and nodes</a:t>
            </a:r>
            <a:endParaRPr lang="en-GB" sz="17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7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edges</a:t>
            </a:r>
            <a:r>
              <a:rPr lang="en-GB" sz="1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&lt;-</a:t>
            </a:r>
            <a:r>
              <a:rPr lang="en-GB" sz="1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7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as.data.frame</a:t>
            </a:r>
            <a:r>
              <a:rPr lang="en-GB" sz="1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7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get.edgelist</a:t>
            </a:r>
            <a:r>
              <a:rPr lang="en-GB" sz="1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7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</a:t>
            </a:r>
            <a:r>
              <a:rPr lang="en-GB" sz="1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en-GB" sz="17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nodes</a:t>
            </a:r>
            <a:r>
              <a:rPr lang="en-GB" sz="1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&lt;-</a:t>
            </a:r>
            <a:r>
              <a:rPr lang="en-GB" sz="1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7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</a:t>
            </a:r>
            <a:r>
              <a:rPr lang="en-GB" sz="1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7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</a:t>
            </a:r>
            <a:r>
              <a:rPr lang="en-GB" sz="1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GB" sz="1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sz="17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Layout</a:t>
            </a:r>
            <a:endParaRPr lang="en-GB" sz="17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7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nice_layout</a:t>
            </a:r>
            <a:r>
              <a:rPr lang="en-GB" sz="1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&lt;-</a:t>
            </a:r>
            <a:r>
              <a:rPr lang="en-GB" sz="1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7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layout_nicely</a:t>
            </a:r>
            <a:r>
              <a:rPr lang="en-GB" sz="1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7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</a:t>
            </a:r>
            <a:r>
              <a:rPr lang="en-GB" sz="1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GB" sz="1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sz="17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X and Y positions</a:t>
            </a:r>
            <a:endParaRPr lang="en-GB" sz="17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7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Xn</a:t>
            </a:r>
            <a:r>
              <a:rPr lang="en-GB" sz="1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&lt;-</a:t>
            </a:r>
            <a:r>
              <a:rPr lang="en-GB" sz="1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7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nice_layout</a:t>
            </a:r>
            <a:r>
              <a:rPr lang="en-GB" sz="1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[, </a:t>
            </a:r>
            <a:r>
              <a:rPr lang="en-GB" sz="17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sz="1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GB" sz="17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Yn</a:t>
            </a:r>
            <a:r>
              <a:rPr lang="en-GB" sz="1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&lt;-</a:t>
            </a:r>
            <a:r>
              <a:rPr lang="en-GB" sz="1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7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nice_layout</a:t>
            </a:r>
            <a:r>
              <a:rPr lang="en-GB" sz="1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[, </a:t>
            </a:r>
            <a:r>
              <a:rPr lang="en-GB" sz="17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GB" sz="1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6FA3BD-9B23-C0FE-6CA0-BE31C537F1BD}"/>
              </a:ext>
            </a:extLst>
          </p:cNvPr>
          <p:cNvSpPr txBox="1"/>
          <p:nvPr/>
        </p:nvSpPr>
        <p:spPr>
          <a:xfrm>
            <a:off x="6244650" y="2056686"/>
            <a:ext cx="5124013" cy="480131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GB" sz="1700" b="0" noProof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library</a:t>
            </a:r>
            <a:r>
              <a:rPr lang="en-GB" sz="17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7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igraph</a:t>
            </a:r>
            <a:r>
              <a:rPr lang="en-GB" sz="17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GB" sz="1700" b="0" noProof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library</a:t>
            </a:r>
            <a:r>
              <a:rPr lang="en-GB" sz="17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7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igraphdata</a:t>
            </a:r>
            <a:r>
              <a:rPr lang="en-GB" sz="17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GB" sz="17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sz="1700" b="0" noProof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GB" sz="17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700" b="0" noProof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"UKfaculty"</a:t>
            </a:r>
            <a:r>
              <a:rPr lang="en-GB" sz="17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7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package</a:t>
            </a:r>
            <a:r>
              <a:rPr lang="en-GB" sz="1700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700" b="0" noProof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"igraphdata"</a:t>
            </a:r>
            <a:r>
              <a:rPr lang="en-GB" sz="17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GB" sz="17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sz="1700" b="0" noProof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Upgrade the graph</a:t>
            </a:r>
            <a:endParaRPr lang="en-GB" sz="1700" b="0" noProof="1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7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</a:t>
            </a:r>
            <a:r>
              <a:rPr lang="en-GB" sz="17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700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&lt;-</a:t>
            </a:r>
            <a:r>
              <a:rPr lang="en-GB" sz="17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7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upgrade_graph</a:t>
            </a:r>
            <a:r>
              <a:rPr lang="en-GB" sz="17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7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UKfaculty</a:t>
            </a:r>
            <a:r>
              <a:rPr lang="en-GB" sz="17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GB" sz="17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sz="1700" b="0" noProof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Edges and nodes</a:t>
            </a:r>
            <a:endParaRPr lang="en-GB" sz="1700" b="0" noProof="1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7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edges</a:t>
            </a:r>
            <a:r>
              <a:rPr lang="en-GB" sz="17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700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&lt;-</a:t>
            </a:r>
            <a:r>
              <a:rPr lang="en-GB" sz="17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700" b="0" noProof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as.data.frame</a:t>
            </a:r>
            <a:r>
              <a:rPr lang="en-GB" sz="17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7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get.edgelist</a:t>
            </a:r>
            <a:r>
              <a:rPr lang="en-GB" sz="17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7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</a:t>
            </a:r>
            <a:r>
              <a:rPr lang="en-GB" sz="17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en-GB" sz="17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nodes</a:t>
            </a:r>
            <a:r>
              <a:rPr lang="en-GB" sz="17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700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&lt;-</a:t>
            </a:r>
            <a:r>
              <a:rPr lang="en-GB" sz="17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7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</a:t>
            </a:r>
            <a:r>
              <a:rPr lang="en-GB" sz="17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7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</a:t>
            </a:r>
            <a:r>
              <a:rPr lang="en-GB" sz="17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GB" sz="17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sz="1700" b="0" noProof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Layout</a:t>
            </a:r>
            <a:endParaRPr lang="en-GB" sz="1700" b="0" noProof="1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7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nice_layout</a:t>
            </a:r>
            <a:r>
              <a:rPr lang="en-GB" sz="17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700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&lt;-</a:t>
            </a:r>
            <a:r>
              <a:rPr lang="en-GB" sz="17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7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layout_nicely</a:t>
            </a:r>
            <a:r>
              <a:rPr lang="en-GB" sz="17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7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</a:t>
            </a:r>
            <a:r>
              <a:rPr lang="en-GB" sz="17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GB" sz="17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sz="1700" b="0" noProof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X and Y positions</a:t>
            </a:r>
            <a:endParaRPr lang="en-GB" sz="1700" b="0" noProof="1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7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Xn</a:t>
            </a:r>
            <a:r>
              <a:rPr lang="en-GB" sz="17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700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&lt;-</a:t>
            </a:r>
            <a:r>
              <a:rPr lang="en-GB" sz="17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7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nice_layout</a:t>
            </a:r>
            <a:r>
              <a:rPr lang="en-GB" sz="17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[, </a:t>
            </a:r>
            <a:r>
              <a:rPr lang="en-GB" sz="1700" b="0" noProof="1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sz="17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GB" sz="17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Yn</a:t>
            </a:r>
            <a:r>
              <a:rPr lang="en-GB" sz="17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700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&lt;-</a:t>
            </a:r>
            <a:r>
              <a:rPr lang="en-GB" sz="17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7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nice_layout</a:t>
            </a:r>
            <a:r>
              <a:rPr lang="en-GB" sz="17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[, </a:t>
            </a:r>
            <a:r>
              <a:rPr lang="en-GB" sz="1700" b="0" noProof="1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GB" sz="17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5945964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43A8C-602B-D4AB-A351-DE9422C8C9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4" y="597276"/>
            <a:ext cx="11012486" cy="865186"/>
          </a:xfrm>
        </p:spPr>
        <p:txBody>
          <a:bodyPr/>
          <a:lstStyle/>
          <a:p>
            <a:r>
              <a:rPr lang="en-GB" dirty="0"/>
              <a:t>Medium level: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5E9093-D8DE-A1F4-4BF7-587AA855435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dirty="0"/>
              <a:t>There are plenty of ways with various libraries</a:t>
            </a:r>
          </a:p>
          <a:p>
            <a:r>
              <a:rPr lang="en-GB" dirty="0"/>
              <a:t>If we use </a:t>
            </a:r>
            <a:r>
              <a:rPr lang="en-GB" i="1" dirty="0" err="1"/>
              <a:t>igraph</a:t>
            </a:r>
            <a:r>
              <a:rPr lang="en-GB" dirty="0"/>
              <a:t>, we need two things:</a:t>
            </a:r>
          </a:p>
          <a:p>
            <a:pPr lvl="1"/>
            <a:r>
              <a:rPr lang="en-GB" dirty="0"/>
              <a:t>A list of nodes</a:t>
            </a:r>
          </a:p>
          <a:p>
            <a:pPr lvl="1"/>
            <a:r>
              <a:rPr lang="en-GB" dirty="0"/>
              <a:t>A list of edges</a:t>
            </a:r>
          </a:p>
          <a:p>
            <a:pPr lvl="1"/>
            <a:r>
              <a:rPr lang="en-GB" dirty="0"/>
              <a:t>A layout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E588EA-1048-F7F0-F857-39CF4A91CE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44650" y="1628775"/>
            <a:ext cx="5356800" cy="4672800"/>
          </a:xfrm>
        </p:spPr>
        <p:txBody>
          <a:bodyPr/>
          <a:lstStyle/>
          <a:p>
            <a:r>
              <a:rPr lang="en-GB" dirty="0"/>
              <a:t>Step 2: plot the nodes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695534-0C18-047B-8361-E999261466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B1DE03-4FEF-CD66-7432-D637ACAF4A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University of Copenhagen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66C5D6-2075-007B-40DA-A8B962C0E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13</a:t>
            </a:fld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EC86B2B-17DD-0108-3E40-2133A68C9D79}"/>
              </a:ext>
            </a:extLst>
          </p:cNvPr>
          <p:cNvSpPr txBox="1"/>
          <p:nvPr/>
        </p:nvSpPr>
        <p:spPr>
          <a:xfrm>
            <a:off x="6286557" y="2247940"/>
            <a:ext cx="5124013" cy="452431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GB" sz="1600" b="0" noProof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library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6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randomNames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sz="1600" b="0" noProof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Begin plot</a:t>
            </a:r>
            <a:endParaRPr lang="en-GB" sz="1600" b="0" noProof="1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6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network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&lt;-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plot_ly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6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noProof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"scatter"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6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mode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noProof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"markers"</a:t>
            </a:r>
            <a:endParaRPr lang="en-GB" sz="1600" b="0" noProof="1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sz="1600" b="0" noProof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Add trace for nodes</a:t>
            </a:r>
            <a:endParaRPr lang="en-GB" sz="1600" b="0" noProof="1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6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network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&lt;-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network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%&gt;%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add_trace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6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Xn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6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Yn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600" b="0" noProof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Size of the points depends on the degree</a:t>
            </a:r>
            <a:endParaRPr lang="en-GB" sz="1600" b="0" noProof="1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6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marker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noProof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6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degree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6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)),</a:t>
            </a:r>
          </a:p>
          <a:p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600" b="0" noProof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Text = random names</a:t>
            </a:r>
            <a:endParaRPr lang="en-GB" sz="1600" b="0" noProof="1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6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randomNames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600" b="0" noProof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6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nodes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)),</a:t>
            </a:r>
          </a:p>
          <a:p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6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hoverinfo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noProof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"text"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6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noProof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"Faculty members"</a:t>
            </a:r>
            <a:endParaRPr lang="en-GB" sz="1600" b="0" noProof="1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522241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43A8C-602B-D4AB-A351-DE9422C8C9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4" y="597276"/>
            <a:ext cx="11012486" cy="865186"/>
          </a:xfrm>
        </p:spPr>
        <p:txBody>
          <a:bodyPr/>
          <a:lstStyle/>
          <a:p>
            <a:r>
              <a:rPr lang="en-GB" dirty="0"/>
              <a:t>Medium level: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5E9093-D8DE-A1F4-4BF7-587AA855435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dirty="0"/>
              <a:t>There are plenty of ways with various libraries</a:t>
            </a:r>
          </a:p>
          <a:p>
            <a:r>
              <a:rPr lang="en-GB" dirty="0"/>
              <a:t>If we use </a:t>
            </a:r>
            <a:r>
              <a:rPr lang="en-GB" i="1" dirty="0" err="1"/>
              <a:t>igraph</a:t>
            </a:r>
            <a:r>
              <a:rPr lang="en-GB" dirty="0"/>
              <a:t>, we need two things:</a:t>
            </a:r>
          </a:p>
          <a:p>
            <a:pPr lvl="1"/>
            <a:r>
              <a:rPr lang="en-GB" dirty="0"/>
              <a:t>A list of nodes</a:t>
            </a:r>
          </a:p>
          <a:p>
            <a:pPr lvl="1"/>
            <a:r>
              <a:rPr lang="en-GB" dirty="0"/>
              <a:t>A list of edges</a:t>
            </a:r>
          </a:p>
          <a:p>
            <a:pPr lvl="1"/>
            <a:r>
              <a:rPr lang="en-GB" dirty="0"/>
              <a:t>A layout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E588EA-1048-F7F0-F857-39CF4A91CE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44650" y="1628775"/>
            <a:ext cx="5356800" cy="4672800"/>
          </a:xfrm>
        </p:spPr>
        <p:txBody>
          <a:bodyPr/>
          <a:lstStyle/>
          <a:p>
            <a:r>
              <a:rPr lang="en-GB" dirty="0"/>
              <a:t>Step 3: plot the edges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695534-0C18-047B-8361-E999261466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B1DE03-4FEF-CD66-7432-D637ACAF4A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University of Copenhagen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66C5D6-2075-007B-40DA-A8B962C0E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14</a:t>
            </a:fld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EC86B2B-17DD-0108-3E40-2133A68C9D79}"/>
              </a:ext>
            </a:extLst>
          </p:cNvPr>
          <p:cNvSpPr txBox="1"/>
          <p:nvPr/>
        </p:nvSpPr>
        <p:spPr>
          <a:xfrm>
            <a:off x="6286557" y="2247940"/>
            <a:ext cx="5124013" cy="403187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GB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Axis with no grid, no title, no ticks, no lines</a:t>
            </a:r>
            <a:endParaRPr lang="en-GB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6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axis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&lt;-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noProof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6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noProof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6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showgrid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noProof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6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showticklabels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noProof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6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zeroline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noProof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endParaRPr lang="en-GB" sz="1600" b="0" noProof="1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sz="16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fig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&lt;-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noProof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layout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6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network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600" b="0" noProof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cf. "tips and tricks"</a:t>
            </a:r>
            <a:endParaRPr lang="en-GB" sz="1600" b="0" noProof="1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6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shapes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get_edge_shapes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6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edges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6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Xn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6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Yn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6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xaxis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axis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6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yaxis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axis</a:t>
            </a:r>
            <a:endParaRPr lang="en-GB" sz="1600" b="0" noProof="1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600" noProof="1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  <a:endParaRPr lang="en-GB" sz="1600" b="0" noProof="1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56847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CA051-97D5-B1EC-8183-EB41EE954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Medium level: Maps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314EDD-353A-9534-C6AF-0FB783A761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>
                <a:solidFill>
                  <a:srgbClr val="9CDCFE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install.packages</a:t>
            </a:r>
            <a:r>
              <a:rPr lang="en-GB" dirty="0">
                <a:solidFill>
                  <a:srgbClr val="9CDCFE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(“</a:t>
            </a:r>
            <a:r>
              <a:rPr lang="en-GB" dirty="0" err="1">
                <a:solidFill>
                  <a:srgbClr val="9CDCFE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tmap</a:t>
            </a:r>
            <a:r>
              <a:rPr lang="en-GB" dirty="0">
                <a:solidFill>
                  <a:srgbClr val="9CDCFE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”)</a:t>
            </a:r>
          </a:p>
          <a:p>
            <a:r>
              <a:rPr lang="en-GB" dirty="0"/>
              <a:t>We already saw it last week!</a:t>
            </a:r>
          </a:p>
          <a:p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F9D96E-129A-B706-76BD-BA996D773B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8601FE-C3F4-7309-B1F2-34557CB8E1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University of Copenhagen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71A59F-E683-8C16-C491-FE34A107F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15</a:t>
            </a:fld>
            <a:endParaRPr lang="en-GB" dirty="0"/>
          </a:p>
        </p:txBody>
      </p:sp>
      <p:pic>
        <p:nvPicPr>
          <p:cNvPr id="1026" name="Picture 2" descr="LESS WORK!! - Happy Squirrel | Make a Meme">
            <a:extLst>
              <a:ext uri="{FF2B5EF4-FFF2-40B4-BE49-F238E27FC236}">
                <a16:creationId xmlns:a16="http://schemas.microsoft.com/office/drawing/2014/main" id="{A3420340-0D55-A559-347B-A24690BE46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207" y="555625"/>
            <a:ext cx="4843791" cy="6216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85968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AA8B0A-7CE9-03D2-E46A-82D782C9CF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More exotic plots: radar charts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6E0524E2-7CBE-FC63-895C-4E97F851CB4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950013" y="2709176"/>
            <a:ext cx="5948773" cy="3735276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384D21-C10B-23E7-FA3C-A4BD1E1F3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17F926-1FF6-35E2-92BE-EC3015879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University of Copenhagen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F06E86-A3B5-8FC0-E3C9-5F654C15A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16</a:t>
            </a:fld>
            <a:endParaRPr lang="en-GB" dirty="0"/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3E0041E9-ECD0-AEE8-83D0-1154B8EC1159}"/>
              </a:ext>
            </a:extLst>
          </p:cNvPr>
          <p:cNvSpPr txBox="1">
            <a:spLocks/>
          </p:cNvSpPr>
          <p:nvPr/>
        </p:nvSpPr>
        <p:spPr>
          <a:xfrm>
            <a:off x="6246000" y="1628776"/>
            <a:ext cx="5356800" cy="46728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60000" indent="-3600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a-DK" sz="2400" b="0" i="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Microsoft New Tai Lue" panose="020B0502040204020203" pitchFamily="34" charset="0"/>
              </a:defRPr>
            </a:lvl1pPr>
            <a:lvl2pPr marL="719138" marR="0" indent="-358775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da-DK" sz="2000" b="0" i="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Microsoft New Tai Lue" panose="020B0502040204020203" pitchFamily="34" charset="0"/>
              </a:defRPr>
            </a:lvl2pPr>
            <a:lvl3pPr marL="1072800" indent="-352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Microsoft New Tai Lue" panose="020B0502040204020203" pitchFamily="34" charset="0"/>
              </a:defRPr>
            </a:lvl3pPr>
            <a:lvl4pPr marL="71913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da-DK" sz="1800" b="0" i="0" kern="1200" dirty="0" smtClean="0">
                <a:solidFill>
                  <a:schemeClr val="tx1"/>
                </a:solidFill>
                <a:latin typeface="+mn-lt"/>
                <a:ea typeface="+mn-ea"/>
                <a:cs typeface="Microsoft New Tai Lue" panose="020B0502040204020203" pitchFamily="34" charset="0"/>
              </a:defRPr>
            </a:lvl4pPr>
            <a:lvl5pPr marL="1072800" indent="-352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b="0" i="0" kern="1200" spc="60" baseline="0" dirty="0">
                <a:solidFill>
                  <a:schemeClr val="tx1"/>
                </a:solidFill>
                <a:latin typeface="+mn-lt"/>
                <a:ea typeface="+mn-ea"/>
                <a:cs typeface="Microsoft New Tai Lue" panose="020B0502040204020203" pitchFamily="34" charset="0"/>
              </a:defRPr>
            </a:lvl5pPr>
            <a:lvl6pPr marL="1072800" indent="-352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b="0" i="0" kern="1200" dirty="0" smtClean="0">
                <a:solidFill>
                  <a:schemeClr val="tx1"/>
                </a:solidFill>
                <a:latin typeface="+mn-lt"/>
                <a:ea typeface="+mn-ea"/>
                <a:cs typeface="Microsoft New Tai Lue" panose="020B0502040204020203" pitchFamily="34" charset="0"/>
              </a:defRPr>
            </a:lvl6pPr>
            <a:lvl7pPr marL="1072800" indent="-352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b="0" i="0" kern="1200" dirty="0" smtClean="0">
                <a:solidFill>
                  <a:schemeClr val="tx1"/>
                </a:solidFill>
                <a:latin typeface="+mn-lt"/>
                <a:ea typeface="+mn-ea"/>
                <a:cs typeface="Microsoft New Tai Lue" panose="020B0502040204020203" pitchFamily="34" charset="0"/>
              </a:defRPr>
            </a:lvl7pPr>
            <a:lvl8pPr marL="71913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da-DK" sz="1800" b="0" i="0" kern="1200">
                <a:solidFill>
                  <a:schemeClr val="tx1"/>
                </a:solidFill>
                <a:latin typeface="+mn-lt"/>
                <a:ea typeface="+mn-ea"/>
                <a:cs typeface="Microsoft New Tai Lue" panose="020B0502040204020203" pitchFamily="34" charset="0"/>
              </a:defRPr>
            </a:lvl8pPr>
            <a:lvl9pPr marL="1072800" indent="-352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b="0" i="0" kern="1200" dirty="0" smtClean="0">
                <a:solidFill>
                  <a:schemeClr val="tx1"/>
                </a:solidFill>
                <a:latin typeface="+mn-lt"/>
                <a:ea typeface="+mn-ea"/>
                <a:cs typeface="Microsoft New Tai Lue" panose="020B0502040204020203" pitchFamily="34" charset="0"/>
              </a:defRPr>
            </a:lvl9pPr>
          </a:lstStyle>
          <a:p>
            <a:r>
              <a:rPr lang="en-GB" dirty="0"/>
              <a:t>To directly compare groups based on several variables</a:t>
            </a:r>
          </a:p>
        </p:txBody>
      </p:sp>
      <p:pic>
        <p:nvPicPr>
          <p:cNvPr id="20" name="Content Placeholder 15">
            <a:extLst>
              <a:ext uri="{FF2B5EF4-FFF2-40B4-BE49-F238E27FC236}">
                <a16:creationId xmlns:a16="http://schemas.microsoft.com/office/drawing/2014/main" id="{3FFE6CCF-3C5A-8A1A-3DCA-30F13ACB007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4"/>
          <a:srcRect r="18483"/>
          <a:stretch/>
        </p:blipFill>
        <p:spPr>
          <a:xfrm>
            <a:off x="588964" y="1186065"/>
            <a:ext cx="4838442" cy="5114723"/>
          </a:xfrm>
        </p:spPr>
      </p:pic>
      <p:pic>
        <p:nvPicPr>
          <p:cNvPr id="17" name="Content Placeholder 15">
            <a:extLst>
              <a:ext uri="{FF2B5EF4-FFF2-40B4-BE49-F238E27FC236}">
                <a16:creationId xmlns:a16="http://schemas.microsoft.com/office/drawing/2014/main" id="{1E838B7F-6138-D9A5-23CD-748ACD72BAA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1543" b="87142"/>
          <a:stretch/>
        </p:blipFill>
        <p:spPr>
          <a:xfrm>
            <a:off x="4848103" y="1338535"/>
            <a:ext cx="988600" cy="580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8321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4D10B7-9AAB-9790-940E-E9C8975D72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Radar charts in R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543626-D5CA-FDD9-B5AA-725BD37C69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A3E11F-CC97-0B3F-32F2-A4795368BF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University of Copenhagen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1FADAA-4A13-4166-4490-4EF561684E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17</a:t>
            </a:fld>
            <a:endParaRPr lang="en-GB" dirty="0"/>
          </a:p>
        </p:txBody>
      </p:sp>
      <p:graphicFrame>
        <p:nvGraphicFramePr>
          <p:cNvPr id="8" name="Table 10">
            <a:extLst>
              <a:ext uri="{FF2B5EF4-FFF2-40B4-BE49-F238E27FC236}">
                <a16:creationId xmlns:a16="http://schemas.microsoft.com/office/drawing/2014/main" id="{4149DFC4-31CC-6ED6-58DC-D7E39FDE921C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441484738"/>
              </p:ext>
            </p:extLst>
          </p:nvPr>
        </p:nvGraphicFramePr>
        <p:xfrm>
          <a:off x="8253844" y="1641949"/>
          <a:ext cx="3347606" cy="35741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16380">
                  <a:extLst>
                    <a:ext uri="{9D8B030D-6E8A-4147-A177-3AD203B41FA5}">
                      <a16:colId xmlns:a16="http://schemas.microsoft.com/office/drawing/2014/main" val="3803751919"/>
                    </a:ext>
                  </a:extLst>
                </a:gridCol>
                <a:gridCol w="1831226">
                  <a:extLst>
                    <a:ext uri="{9D8B030D-6E8A-4147-A177-3AD203B41FA5}">
                      <a16:colId xmlns:a16="http://schemas.microsoft.com/office/drawing/2014/main" val="538667662"/>
                    </a:ext>
                  </a:extLst>
                </a:gridCol>
              </a:tblGrid>
              <a:tr h="384971">
                <a:tc>
                  <a:txBody>
                    <a:bodyPr/>
                    <a:lstStyle/>
                    <a:p>
                      <a:r>
                        <a:rPr lang="en-GB" sz="1600"/>
                        <a:t>Argument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2454396"/>
                  </a:ext>
                </a:extLst>
              </a:tr>
              <a:tr h="384971"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Consolas" panose="020B0609020204030204" pitchFamily="49" charset="0"/>
                        </a:rPr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Tick values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5823689"/>
                  </a:ext>
                </a:extLst>
              </a:tr>
              <a:tr h="497633">
                <a:tc>
                  <a:txBody>
                    <a:bodyPr/>
                    <a:lstStyle/>
                    <a:p>
                      <a:r>
                        <a:rPr lang="en-GB" sz="1600">
                          <a:latin typeface="Consolas" panose="020B0609020204030204" pitchFamily="49" charset="0"/>
                        </a:rPr>
                        <a:t>theta</a:t>
                      </a:r>
                      <a:endParaRPr lang="en-GB" sz="16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/>
                        <a:t>Tick names/angles</a:t>
                      </a:r>
                      <a:endParaRPr lang="en-GB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9848378"/>
                  </a:ext>
                </a:extLst>
              </a:tr>
              <a:tr h="534893">
                <a:tc>
                  <a:txBody>
                    <a:bodyPr/>
                    <a:lstStyle/>
                    <a:p>
                      <a:r>
                        <a:rPr lang="en-GB" sz="1600">
                          <a:latin typeface="Consolas" panose="020B0609020204030204" pitchFamily="49" charset="0"/>
                        </a:rPr>
                        <a:t>name</a:t>
                      </a:r>
                      <a:endParaRPr lang="en-GB" sz="16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/>
                        <a:t>Name of subplot/plot</a:t>
                      </a:r>
                      <a:endParaRPr lang="en-GB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9746764"/>
                  </a:ext>
                </a:extLst>
              </a:tr>
              <a:tr h="534893">
                <a:tc>
                  <a:txBody>
                    <a:bodyPr/>
                    <a:lstStyle/>
                    <a:p>
                      <a:r>
                        <a:rPr lang="en-GB" sz="1600">
                          <a:latin typeface="Consolas" panose="020B0609020204030204" pitchFamily="49" charset="0"/>
                        </a:rPr>
                        <a:t>angularaxis</a:t>
                      </a:r>
                      <a:endParaRPr lang="en-GB" sz="16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/>
                        <a:t>In layout: angular parameters (e.g, to rotate the plot)</a:t>
                      </a:r>
                      <a:endParaRPr lang="en-GB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0333802"/>
                  </a:ext>
                </a:extLst>
              </a:tr>
              <a:tr h="534893">
                <a:tc>
                  <a:txBody>
                    <a:bodyPr/>
                    <a:lstStyle/>
                    <a:p>
                      <a:r>
                        <a:rPr lang="en-GB" sz="1600">
                          <a:latin typeface="Consolas" panose="020B0609020204030204" pitchFamily="49" charset="0"/>
                        </a:rPr>
                        <a:t>radialaxis</a:t>
                      </a:r>
                      <a:endParaRPr lang="en-GB" sz="16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In layout: radial parameters (</a:t>
                      </a:r>
                      <a:r>
                        <a:rPr lang="en-GB" sz="1600" dirty="0" err="1"/>
                        <a:t>e.g</a:t>
                      </a:r>
                      <a:r>
                        <a:rPr lang="en-GB" sz="1600" dirty="0"/>
                        <a:t>, to rotate the plot)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1120214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7D059513-4FB9-E60D-2499-92B8164C8018}"/>
              </a:ext>
            </a:extLst>
          </p:cNvPr>
          <p:cNvSpPr txBox="1"/>
          <p:nvPr/>
        </p:nvSpPr>
        <p:spPr>
          <a:xfrm>
            <a:off x="588964" y="1263055"/>
            <a:ext cx="7242430" cy="550920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GB" sz="1600" b="0" noProof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library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6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palmerpenguins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GB" sz="1600" b="0" noProof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library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6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plotly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sz="1600" b="0" noProof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Start figure</a:t>
            </a:r>
            <a:endParaRPr lang="en-GB" sz="1600" b="0" noProof="1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6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fig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&lt;-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plot_ly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6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noProof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"scatterpolar"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600" b="0" noProof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radar chart</a:t>
            </a:r>
            <a:endParaRPr lang="en-GB" sz="1600" b="0" noProof="1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6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mode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noProof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"lines+markers"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600" b="0" noProof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plot points and lines</a:t>
            </a:r>
            <a:endParaRPr lang="en-GB" sz="1600" b="0" noProof="1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6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fill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noProof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"toself“ </a:t>
            </a:r>
            <a:r>
              <a:rPr lang="en-GB" sz="1600" b="0" noProof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fill with colour</a:t>
            </a:r>
            <a:endParaRPr lang="en-GB" sz="1600" b="0" noProof="1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GB" sz="1600" noProof="1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GB" sz="16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fig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&lt;-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fig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%&gt;%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add_trace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6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noProof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6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species_values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6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species_values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[[</a:t>
            </a:r>
            <a:r>
              <a:rPr lang="en-GB" sz="1600" b="0" noProof="1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]]),</a:t>
            </a:r>
          </a:p>
          <a:p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6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theta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noProof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6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attributes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6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attributes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600" b="0" noProof="1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]),</a:t>
            </a:r>
          </a:p>
          <a:p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6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all_species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[[</a:t>
            </a:r>
            <a:r>
              <a:rPr lang="en-GB" sz="16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]]</a:t>
            </a:r>
          </a:p>
          <a:p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sz="16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fig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%&gt;%</a:t>
            </a:r>
            <a:endParaRPr lang="en-GB" sz="1600" b="0" noProof="1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600" b="0" noProof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layout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6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polar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noProof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GB" sz="16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radialaxis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noProof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6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noProof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600" b="0" noProof="1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600" b="0" noProof="1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)),</a:t>
            </a:r>
          </a:p>
          <a:p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GB" sz="16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angularaxis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noProof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6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rotation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noProof="1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45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)</a:t>
            </a:r>
            <a:r>
              <a:rPr lang="en-GB" sz="1600" noProof="1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  <a:endParaRPr lang="en-GB" sz="1600" b="0" noProof="1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41648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AA8B0A-7CE9-03D2-E46A-82D782C9CF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Full example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384D21-C10B-23E7-FA3C-A4BD1E1F3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17F926-1FF6-35E2-92BE-EC3015879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University of Copenhagen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F06E86-A3B5-8FC0-E3C9-5F654C15A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18</a:t>
            </a:fld>
            <a:endParaRPr lang="en-GB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494F7A6-320A-66A1-6E5B-DED3D655DB55}"/>
              </a:ext>
            </a:extLst>
          </p:cNvPr>
          <p:cNvSpPr txBox="1"/>
          <p:nvPr/>
        </p:nvSpPr>
        <p:spPr>
          <a:xfrm>
            <a:off x="6095207" y="432058"/>
            <a:ext cx="5048880" cy="634019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GB" sz="14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fig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&lt;-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plot_ly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4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noProof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"scatterpolar"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400" b="0" noProof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radar chart</a:t>
            </a:r>
            <a:endParaRPr lang="en-GB" sz="1400" b="0" noProof="1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4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mode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noProof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"lines+markers"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400" b="0" noProof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plot points &amp; lines</a:t>
            </a:r>
            <a:endParaRPr lang="en-GB" sz="1400" b="0" noProof="1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4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fill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noProof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"toself“ </a:t>
            </a:r>
            <a:r>
              <a:rPr lang="en-GB" sz="1400" b="0" noProof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fill with colour</a:t>
            </a:r>
            <a:endParaRPr lang="en-GB" sz="1400" b="0" noProof="1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sz="14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all_species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&lt;-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mean_values</a:t>
            </a:r>
            <a:r>
              <a:rPr lang="en-GB" sz="1400" b="0" noProof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GB" sz="14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species</a:t>
            </a:r>
            <a:endParaRPr lang="en-GB" sz="1400" b="0" noProof="1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sz="1400" b="0" noProof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GB" sz="14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noProof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noProof="1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sz="1400" b="0" noProof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GB" sz="1400" b="0" noProof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4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all_species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 {</a:t>
            </a:r>
          </a:p>
          <a:p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4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species_values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&lt;-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noProof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as.character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4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mean_values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%&gt;%</a:t>
            </a:r>
            <a:endParaRPr lang="en-GB" sz="1400" b="0" noProof="1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GB" sz="1400" b="0" noProof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filter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4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species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all_species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[[</a:t>
            </a:r>
            <a:r>
              <a:rPr lang="en-GB" sz="14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]]) </a:t>
            </a:r>
            <a:r>
              <a:rPr lang="en-GB" sz="1400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%&gt;%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GB" sz="1400" noProof="1">
                <a:solidFill>
                  <a:srgbClr val="CCCCCC"/>
                </a:solidFill>
                <a:latin typeface="Consolas" panose="020B0609020204030204" pitchFamily="49" charset="0"/>
              </a:rPr>
              <a:t>      </a:t>
            </a:r>
            <a:r>
              <a:rPr lang="en-GB" sz="14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column_to_rownames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400" b="0" noProof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"species"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)</a:t>
            </a:r>
          </a:p>
          <a:p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 </a:t>
            </a:r>
          </a:p>
          <a:p>
            <a:r>
              <a:rPr lang="en-GB" sz="1400" noProof="1">
                <a:solidFill>
                  <a:srgbClr val="6A9955"/>
                </a:solidFill>
                <a:latin typeface="Consolas" panose="020B0609020204030204" pitchFamily="49" charset="0"/>
              </a:rPr>
              <a:t>  </a:t>
            </a:r>
            <a:r>
              <a:rPr lang="en-GB" sz="1400" b="0" noProof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Add a radar plot trace</a:t>
            </a:r>
            <a:b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4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fig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&lt;-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fig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%&gt;%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add_trace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4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noProof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4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species_values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4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species_values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[[</a:t>
            </a:r>
            <a:r>
              <a:rPr lang="en-GB" sz="1400" b="0" noProof="1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]]),</a:t>
            </a:r>
          </a:p>
          <a:p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4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theta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noProof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4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attributes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4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attributes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400" b="0" noProof="1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]),</a:t>
            </a:r>
          </a:p>
          <a:p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4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all_species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[[</a:t>
            </a:r>
            <a:r>
              <a:rPr lang="en-GB" sz="14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]]</a:t>
            </a:r>
          </a:p>
          <a:p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)</a:t>
            </a:r>
          </a:p>
          <a:p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sz="14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fig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%&gt;%</a:t>
            </a:r>
            <a:r>
              <a:rPr lang="en-GB" sz="1400" noProof="1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GB" sz="1400" b="0" noProof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layout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4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polar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noProof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GB" sz="14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radialaxis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noProof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4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noProof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400" b="0" noProof="1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400" b="0" noProof="1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)),</a:t>
            </a:r>
          </a:p>
          <a:p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GB" sz="14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angularaxis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noProof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4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rotation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noProof="1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45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),</a:t>
            </a:r>
          </a:p>
          <a:p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4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noProof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4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noProof="1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16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GB" sz="1400" noProof="1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  <a:endParaRPr lang="en-GB" sz="1400" b="0" noProof="1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E54D1A-4560-079B-07AC-81B8AA3FAC68}"/>
              </a:ext>
            </a:extLst>
          </p:cNvPr>
          <p:cNvSpPr txBox="1"/>
          <p:nvPr/>
        </p:nvSpPr>
        <p:spPr>
          <a:xfrm>
            <a:off x="573925" y="2272285"/>
            <a:ext cx="5325139" cy="332398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GB" sz="1400" b="0" noProof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library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4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palmerpenguins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GB" sz="1400" b="0" noProof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library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4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plotly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  <a:endParaRPr lang="en-GB" sz="1400" b="0" noProof="1">
              <a:solidFill>
                <a:srgbClr val="DCDCAA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noProof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library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400" noProof="1">
                <a:solidFill>
                  <a:srgbClr val="9CDCFE"/>
                </a:solidFill>
                <a:latin typeface="Consolas" panose="020B0609020204030204" pitchFamily="49" charset="0"/>
              </a:rPr>
              <a:t>scales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  <a:endParaRPr lang="en-GB" sz="1400" b="0" noProof="1">
              <a:solidFill>
                <a:srgbClr val="9CDCFE"/>
              </a:solidFill>
              <a:effectLst/>
              <a:latin typeface="Consolas" panose="020B0609020204030204" pitchFamily="49" charset="0"/>
            </a:endParaRPr>
          </a:p>
          <a:p>
            <a:endParaRPr lang="en-GB" sz="1400" noProof="1">
              <a:solidFill>
                <a:srgbClr val="9CDCFE"/>
              </a:solidFill>
              <a:latin typeface="Consolas" panose="020B0609020204030204" pitchFamily="49" charset="0"/>
            </a:endParaRPr>
          </a:p>
          <a:p>
            <a:r>
              <a:rPr lang="en-GB" sz="14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attributes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&lt;-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noProof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400" b="0" noProof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"bill_length_mm"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400" b="0" noProof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"bill_depth_mm"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400" b="0" noProof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"flipper_length_mm"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400" b="0" noProof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"body_mass_g"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sz="1400" b="0" noProof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Min-max normalisation</a:t>
            </a:r>
            <a:endParaRPr lang="en-GB" sz="1400" b="0" noProof="1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penguins_norm </a:t>
            </a:r>
            <a:r>
              <a:rPr lang="en-GB" sz="1400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&lt;-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penguins </a:t>
            </a:r>
            <a:r>
              <a:rPr lang="en-US" sz="1400" b="0" noProof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%&gt;%</a:t>
            </a:r>
            <a:r>
              <a:rPr lang="en-US" sz="14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mutate(across(all_of(attributes), rescale))</a:t>
            </a:r>
          </a:p>
          <a:p>
            <a:b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sz="1400" b="0" noProof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Mean by species</a:t>
            </a:r>
            <a:endParaRPr lang="en-GB" sz="1400" b="0" noProof="1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noProof="1">
                <a:solidFill>
                  <a:srgbClr val="9CDCFE"/>
                </a:solidFill>
                <a:latin typeface="Consolas" panose="020B0609020204030204" pitchFamily="49" charset="0"/>
              </a:rPr>
              <a:t>mean_values &lt;- p</a:t>
            </a:r>
            <a:r>
              <a:rPr lang="en-GB" sz="14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enguins_norm </a:t>
            </a:r>
            <a:r>
              <a:rPr lang="en-GB" sz="1400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%&gt;% </a:t>
            </a:r>
            <a:r>
              <a:rPr lang="en-GB" sz="14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summarise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GB" sz="1400" noProof="1">
                <a:solidFill>
                  <a:srgbClr val="CCCCCC"/>
                </a:solidFill>
                <a:latin typeface="Consolas" panose="020B0609020204030204" pitchFamily="49" charset="0"/>
              </a:rPr>
              <a:t>  </a:t>
            </a:r>
            <a:r>
              <a:rPr lang="en-GB" sz="14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across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400" b="0" noProof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4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attributes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lang="en-GB" sz="14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mean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4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na.rm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noProof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4157770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AA8B0A-7CE9-03D2-E46A-82D782C9CF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More exotic plots: Sankey plots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2210EA-F890-4570-8471-E33E46F16A4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To depict flows from a set of values to another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384D21-C10B-23E7-FA3C-A4BD1E1F3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17F926-1FF6-35E2-92BE-EC3015879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University of Copenhagen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F06E86-A3B5-8FC0-E3C9-5F654C15A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19</a:t>
            </a:fld>
            <a:endParaRPr lang="en-GB" dirty="0"/>
          </a:p>
        </p:txBody>
      </p:sp>
      <p:pic>
        <p:nvPicPr>
          <p:cNvPr id="12" name="Content Placeholder 8">
            <a:extLst>
              <a:ext uri="{FF2B5EF4-FFF2-40B4-BE49-F238E27FC236}">
                <a16:creationId xmlns:a16="http://schemas.microsoft.com/office/drawing/2014/main" id="{178ECA62-AF34-2D5A-C3FD-CC13357A1BC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/>
          <a:stretch/>
        </p:blipFill>
        <p:spPr>
          <a:xfrm>
            <a:off x="967691" y="1110261"/>
            <a:ext cx="4787649" cy="5709829"/>
          </a:xfrm>
        </p:spPr>
      </p:pic>
    </p:spTree>
    <p:extLst>
      <p:ext uri="{BB962C8B-B14F-4D97-AF65-F5344CB8AC3E}">
        <p14:creationId xmlns:p14="http://schemas.microsoft.com/office/powerpoint/2010/main" val="12008711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F7C8A7-4B85-E122-4B1F-5391AEC7AF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do we visualise data?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31C5226-037D-B071-BDAF-48754FC0B49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8964" y="1628775"/>
            <a:ext cx="5356800" cy="1166675"/>
          </a:xfrm>
        </p:spPr>
        <p:txBody>
          <a:bodyPr/>
          <a:lstStyle/>
          <a:p>
            <a:r>
              <a:rPr lang="en-GB" b="1" dirty="0">
                <a:solidFill>
                  <a:srgbClr val="C00000"/>
                </a:solidFill>
              </a:rPr>
              <a:t>Exploration: </a:t>
            </a:r>
            <a:r>
              <a:rPr lang="en-GB" dirty="0"/>
              <a:t>to reveal, discover patterns in a dataset</a:t>
            </a:r>
          </a:p>
          <a:p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18234F-0554-F4ED-0C14-601B91160A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Sept 2024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8D9D01-3F93-264A-3F81-42A4E8F63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9F8EA7-FCB3-FEB2-638D-149B2D27A6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2</a:t>
            </a:fld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C7394A-6EDE-BFB2-FFF4-8BB91820CB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46000" y="1628776"/>
            <a:ext cx="5356800" cy="1166675"/>
          </a:xfrm>
        </p:spPr>
        <p:txBody>
          <a:bodyPr/>
          <a:lstStyle/>
          <a:p>
            <a:r>
              <a:rPr lang="en-GB" b="1" dirty="0">
                <a:solidFill>
                  <a:srgbClr val="C00000"/>
                </a:solidFill>
              </a:rPr>
              <a:t>Explanation: </a:t>
            </a:r>
            <a:r>
              <a:rPr lang="en-GB" dirty="0"/>
              <a:t>to communicate information concisely to the public, to a journal…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BDA1C26-995E-CC53-F224-25D4D03AF9A8}"/>
              </a:ext>
            </a:extLst>
          </p:cNvPr>
          <p:cNvSpPr/>
          <p:nvPr/>
        </p:nvSpPr>
        <p:spPr>
          <a:xfrm>
            <a:off x="3074125" y="3492136"/>
            <a:ext cx="1440000" cy="1440000"/>
          </a:xfrm>
          <a:prstGeom prst="ellipse">
            <a:avLst/>
          </a:prstGeom>
          <a:solidFill>
            <a:schemeClr val="tx1"/>
          </a:solidFill>
          <a:ln w="6350">
            <a:solidFill>
              <a:schemeClr val="accent1"/>
            </a:solidFill>
          </a:ln>
        </p:spPr>
        <p:txBody>
          <a:bodyPr wrap="square" lIns="0" tIns="0" rIns="36000" bIns="0" rtlCol="0" anchor="ctr">
            <a:noAutofit/>
          </a:bodyPr>
          <a:lstStyle/>
          <a:p>
            <a:pPr algn="ctr"/>
            <a:r>
              <a:rPr lang="en-GB" sz="2000" dirty="0">
                <a:solidFill>
                  <a:schemeClr val="bg1"/>
                </a:solidFill>
              </a:rPr>
              <a:t>External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FF0F4F5-5EC6-2648-B3F4-972429DEB1CF}"/>
              </a:ext>
            </a:extLst>
          </p:cNvPr>
          <p:cNvSpPr/>
          <p:nvPr/>
        </p:nvSpPr>
        <p:spPr>
          <a:xfrm>
            <a:off x="7317877" y="3492136"/>
            <a:ext cx="1440000" cy="1440000"/>
          </a:xfrm>
          <a:prstGeom prst="ellipse">
            <a:avLst/>
          </a:prstGeom>
          <a:solidFill>
            <a:schemeClr val="tx1"/>
          </a:solidFill>
          <a:ln w="6350">
            <a:solidFill>
              <a:srgbClr val="7030A0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GB" sz="2000" dirty="0">
                <a:solidFill>
                  <a:schemeClr val="bg1"/>
                </a:solidFill>
              </a:rPr>
              <a:t>Internal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DDE12FB-1DD7-5315-8091-E8CC23DF4FD1}"/>
              </a:ext>
            </a:extLst>
          </p:cNvPr>
          <p:cNvSpPr/>
          <p:nvPr/>
        </p:nvSpPr>
        <p:spPr>
          <a:xfrm>
            <a:off x="5558020" y="5662520"/>
            <a:ext cx="1074373" cy="416063"/>
          </a:xfrm>
          <a:prstGeom prst="rect">
            <a:avLst/>
          </a:prstGeom>
          <a:solidFill>
            <a:schemeClr val="accent1"/>
          </a:solidFill>
          <a:ln w="6350">
            <a:solidFill>
              <a:schemeClr val="accent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GB" sz="2400" dirty="0">
                <a:solidFill>
                  <a:schemeClr val="bg1"/>
                </a:solidFill>
              </a:rPr>
              <a:t>Slides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B1C257C-EEF1-5D3F-7403-1E2AFC46DDB4}"/>
              </a:ext>
            </a:extLst>
          </p:cNvPr>
          <p:cNvSpPr/>
          <p:nvPr/>
        </p:nvSpPr>
        <p:spPr>
          <a:xfrm>
            <a:off x="5081633" y="6123100"/>
            <a:ext cx="2027146" cy="649155"/>
          </a:xfrm>
          <a:prstGeom prst="rect">
            <a:avLst/>
          </a:prstGeom>
          <a:solidFill>
            <a:srgbClr val="7030A0"/>
          </a:solidFill>
          <a:ln w="6350">
            <a:solidFill>
              <a:srgbClr val="7030A0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GB" sz="2400" dirty="0">
                <a:solidFill>
                  <a:schemeClr val="bg1"/>
                </a:solidFill>
              </a:rPr>
              <a:t>Code</a:t>
            </a:r>
          </a:p>
          <a:p>
            <a:pPr algn="ctr"/>
            <a:r>
              <a:rPr lang="en-GB" sz="2400" dirty="0">
                <a:solidFill>
                  <a:schemeClr val="bg1"/>
                </a:solidFill>
              </a:rPr>
              <a:t>(Notebooks)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DEBAFD2-5A9D-7533-A48C-8F4D0E0DB3F3}"/>
              </a:ext>
            </a:extLst>
          </p:cNvPr>
          <p:cNvSpPr/>
          <p:nvPr/>
        </p:nvSpPr>
        <p:spPr>
          <a:xfrm>
            <a:off x="1574739" y="5623412"/>
            <a:ext cx="1837579" cy="494278"/>
          </a:xfrm>
          <a:prstGeom prst="rect">
            <a:avLst/>
          </a:prstGeom>
          <a:solidFill>
            <a:srgbClr val="901A1E"/>
          </a:solidFill>
          <a:ln w="6350">
            <a:solidFill>
              <a:srgbClr val="901A1E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GB" sz="2400" dirty="0">
                <a:solidFill>
                  <a:schemeClr val="bg1"/>
                </a:solidFill>
              </a:rPr>
              <a:t>Papers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99EA5DA-447F-5462-A281-0452A173D3E9}"/>
              </a:ext>
            </a:extLst>
          </p:cNvPr>
          <p:cNvSpPr/>
          <p:nvPr/>
        </p:nvSpPr>
        <p:spPr>
          <a:xfrm>
            <a:off x="1435339" y="6159811"/>
            <a:ext cx="2027146" cy="649155"/>
          </a:xfrm>
          <a:prstGeom prst="rect">
            <a:avLst/>
          </a:prstGeom>
          <a:solidFill>
            <a:srgbClr val="7030A0"/>
          </a:solidFill>
          <a:ln w="6350">
            <a:solidFill>
              <a:srgbClr val="7030A0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GB" sz="2400" dirty="0">
                <a:solidFill>
                  <a:schemeClr val="bg1"/>
                </a:solidFill>
              </a:rPr>
              <a:t>Websites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6266DB6-0CE2-AC6D-5C8E-680D0F328810}"/>
              </a:ext>
            </a:extLst>
          </p:cNvPr>
          <p:cNvSpPr/>
          <p:nvPr/>
        </p:nvSpPr>
        <p:spPr>
          <a:xfrm>
            <a:off x="8933474" y="5647052"/>
            <a:ext cx="1664927" cy="431532"/>
          </a:xfrm>
          <a:prstGeom prst="rect">
            <a:avLst/>
          </a:prstGeom>
          <a:solidFill>
            <a:schemeClr val="accent1"/>
          </a:solidFill>
          <a:ln w="6350">
            <a:solidFill>
              <a:schemeClr val="accent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GB" sz="2400" dirty="0">
                <a:solidFill>
                  <a:schemeClr val="bg1"/>
                </a:solidFill>
              </a:rPr>
              <a:t>Reports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A773357A-E9C8-DFEE-BC7B-A8C44B564536}"/>
              </a:ext>
            </a:extLst>
          </p:cNvPr>
          <p:cNvCxnSpPr>
            <a:cxnSpLocks/>
            <a:stCxn id="8" idx="4"/>
            <a:endCxn id="25" idx="0"/>
          </p:cNvCxnSpPr>
          <p:nvPr/>
        </p:nvCxnSpPr>
        <p:spPr>
          <a:xfrm flipH="1">
            <a:off x="2493529" y="4932136"/>
            <a:ext cx="1300596" cy="6912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A9D5609-E9D7-9FF5-51E3-3A8BFD91D3F4}"/>
              </a:ext>
            </a:extLst>
          </p:cNvPr>
          <p:cNvCxnSpPr>
            <a:cxnSpLocks/>
            <a:stCxn id="8" idx="4"/>
            <a:endCxn id="23" idx="0"/>
          </p:cNvCxnSpPr>
          <p:nvPr/>
        </p:nvCxnSpPr>
        <p:spPr>
          <a:xfrm>
            <a:off x="3794125" y="4932136"/>
            <a:ext cx="2301082" cy="7303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DBCFF080-811D-68D2-625E-F86EEBC3DC2F}"/>
              </a:ext>
            </a:extLst>
          </p:cNvPr>
          <p:cNvCxnSpPr>
            <a:cxnSpLocks/>
            <a:stCxn id="10" idx="4"/>
            <a:endCxn id="23" idx="0"/>
          </p:cNvCxnSpPr>
          <p:nvPr/>
        </p:nvCxnSpPr>
        <p:spPr>
          <a:xfrm flipH="1">
            <a:off x="6095207" y="4932136"/>
            <a:ext cx="1942670" cy="7303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B0E85364-997B-2F3B-BA4F-9A72CE84063D}"/>
              </a:ext>
            </a:extLst>
          </p:cNvPr>
          <p:cNvCxnSpPr>
            <a:cxnSpLocks/>
            <a:stCxn id="10" idx="4"/>
            <a:endCxn id="27" idx="0"/>
          </p:cNvCxnSpPr>
          <p:nvPr/>
        </p:nvCxnSpPr>
        <p:spPr>
          <a:xfrm>
            <a:off x="8037877" y="4932136"/>
            <a:ext cx="1728061" cy="7149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C1AA98CA-466D-C58E-5777-87EF31A45362}"/>
              </a:ext>
            </a:extLst>
          </p:cNvPr>
          <p:cNvSpPr txBox="1"/>
          <p:nvPr/>
        </p:nvSpPr>
        <p:spPr>
          <a:xfrm>
            <a:off x="3335383" y="3008064"/>
            <a:ext cx="5242560" cy="37748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2400" b="0" dirty="0">
                <a:solidFill>
                  <a:schemeClr val="tx1"/>
                </a:solidFill>
                <a:latin typeface="+mn-lt"/>
              </a:rPr>
              <a:t>Main types of research outputs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964DD8B-2004-B42A-DB8E-92D6C4D32F27}"/>
              </a:ext>
            </a:extLst>
          </p:cNvPr>
          <p:cNvSpPr txBox="1"/>
          <p:nvPr/>
        </p:nvSpPr>
        <p:spPr>
          <a:xfrm>
            <a:off x="3462485" y="6329120"/>
            <a:ext cx="1610432" cy="36933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2400" b="0" dirty="0">
                <a:solidFill>
                  <a:srgbClr val="7C53D3"/>
                </a:solidFill>
                <a:latin typeface="+mn-lt"/>
              </a:rPr>
              <a:t>Interactive!</a:t>
            </a:r>
          </a:p>
        </p:txBody>
      </p:sp>
    </p:spTree>
    <p:extLst>
      <p:ext uri="{BB962C8B-B14F-4D97-AF65-F5344CB8AC3E}">
        <p14:creationId xmlns:p14="http://schemas.microsoft.com/office/powerpoint/2010/main" val="34190113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A35BF-6CAC-10C7-3BA3-8F2FFA150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More exotic plots: </a:t>
            </a:r>
            <a:br>
              <a:rPr lang="en-GB" dirty="0"/>
            </a:br>
            <a:r>
              <a:rPr lang="en-GB" dirty="0"/>
              <a:t>Sankey plots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A88DB3-C29D-268D-8905-8264CA15B5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A3FD59-85BB-E010-2383-A45057D1A1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University of Copenhagen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A7E27E-5D41-33A0-B8D4-A9D78FF9F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20</a:t>
            </a:fld>
            <a:endParaRPr lang="en-GB" dirty="0"/>
          </a:p>
        </p:txBody>
      </p:sp>
      <p:graphicFrame>
        <p:nvGraphicFramePr>
          <p:cNvPr id="8" name="Table 10">
            <a:extLst>
              <a:ext uri="{FF2B5EF4-FFF2-40B4-BE49-F238E27FC236}">
                <a16:creationId xmlns:a16="http://schemas.microsoft.com/office/drawing/2014/main" id="{189DA13E-0465-2210-5FE5-5E3C387396F9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655602318"/>
              </p:ext>
            </p:extLst>
          </p:nvPr>
        </p:nvGraphicFramePr>
        <p:xfrm>
          <a:off x="423501" y="2018244"/>
          <a:ext cx="5832058" cy="38292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16380">
                  <a:extLst>
                    <a:ext uri="{9D8B030D-6E8A-4147-A177-3AD203B41FA5}">
                      <a16:colId xmlns:a16="http://schemas.microsoft.com/office/drawing/2014/main" val="3803751919"/>
                    </a:ext>
                  </a:extLst>
                </a:gridCol>
                <a:gridCol w="1236420">
                  <a:extLst>
                    <a:ext uri="{9D8B030D-6E8A-4147-A177-3AD203B41FA5}">
                      <a16:colId xmlns:a16="http://schemas.microsoft.com/office/drawing/2014/main" val="538667662"/>
                    </a:ext>
                  </a:extLst>
                </a:gridCol>
                <a:gridCol w="3079258">
                  <a:extLst>
                    <a:ext uri="{9D8B030D-6E8A-4147-A177-3AD203B41FA5}">
                      <a16:colId xmlns:a16="http://schemas.microsoft.com/office/drawing/2014/main" val="4188487721"/>
                    </a:ext>
                  </a:extLst>
                </a:gridCol>
              </a:tblGrid>
              <a:tr h="384971">
                <a:tc>
                  <a:txBody>
                    <a:bodyPr/>
                    <a:lstStyle/>
                    <a:p>
                      <a:r>
                        <a:rPr lang="en-GB" sz="1600"/>
                        <a:t>Argument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Example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2454396"/>
                  </a:ext>
                </a:extLst>
              </a:tr>
              <a:tr h="497633"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Consolas" panose="020B0609020204030204" pitchFamily="49" charset="0"/>
                        </a:rPr>
                        <a:t>orientation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Vertical or horizontal flow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9848378"/>
                  </a:ext>
                </a:extLst>
              </a:tr>
              <a:tr h="534893"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Consolas" panose="020B0609020204030204" pitchFamily="49" charset="0"/>
                        </a:rPr>
                        <a:t>node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List of nodes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Consolas" panose="020B0609020204030204" pitchFamily="49" charset="0"/>
                        </a:rPr>
                        <a:t>list(</a:t>
                      </a:r>
                    </a:p>
                    <a:p>
                      <a:r>
                        <a:rPr lang="en-GB" sz="1600" dirty="0">
                          <a:latin typeface="Consolas" panose="020B0609020204030204" pitchFamily="49" charset="0"/>
                        </a:rPr>
                        <a:t>  label = c(“A”, “B”, C”),</a:t>
                      </a:r>
                    </a:p>
                    <a:p>
                      <a:r>
                        <a:rPr lang="en-GB" sz="1600" dirty="0">
                          <a:latin typeface="Consolas" panose="020B0609020204030204" pitchFamily="49" charset="0"/>
                        </a:rPr>
                        <a:t>  thickness = 20, </a:t>
                      </a:r>
                    </a:p>
                    <a:p>
                      <a:r>
                        <a:rPr lang="en-GB" sz="1600" dirty="0">
                          <a:latin typeface="Consolas" panose="020B0609020204030204" pitchFamily="49" charset="0"/>
                        </a:rPr>
                        <a:t>  pad = 15</a:t>
                      </a:r>
                    </a:p>
                    <a:p>
                      <a:r>
                        <a:rPr lang="en-GB" sz="1600" dirty="0">
                          <a:latin typeface="Consolas" panose="020B0609020204030204" pitchFamily="49" charset="0"/>
                        </a:rPr>
                        <a:t>)</a:t>
                      </a:r>
                      <a:endParaRPr lang="en-GB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9746764"/>
                  </a:ext>
                </a:extLst>
              </a:tr>
              <a:tr h="534893"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Consolas" panose="020B0609020204030204" pitchFamily="49" charset="0"/>
                        </a:rPr>
                        <a:t>link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List of links between nodes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Consolas" panose="020B0609020204030204" pitchFamily="49" charset="0"/>
                        </a:rPr>
                        <a:t>list(</a:t>
                      </a:r>
                    </a:p>
                    <a:p>
                      <a:r>
                        <a:rPr lang="en-GB" sz="1600" dirty="0">
                          <a:latin typeface="Consolas" panose="020B0609020204030204" pitchFamily="49" charset="0"/>
                        </a:rPr>
                        <a:t>  source = </a:t>
                      </a:r>
                      <a:r>
                        <a:rPr lang="en-GB" sz="1600" dirty="0" err="1">
                          <a:latin typeface="Consolas" panose="020B0609020204030204" pitchFamily="49" charset="0"/>
                        </a:rPr>
                        <a:t>source_nodes</a:t>
                      </a:r>
                      <a:r>
                        <a:rPr lang="en-GB" sz="1600" dirty="0">
                          <a:latin typeface="Consolas" panose="020B0609020204030204" pitchFamily="49" charset="0"/>
                        </a:rPr>
                        <a:t>,</a:t>
                      </a:r>
                    </a:p>
                    <a:p>
                      <a:r>
                        <a:rPr lang="en-GB" sz="1600" dirty="0">
                          <a:latin typeface="Consolas" panose="020B0609020204030204" pitchFamily="49" charset="0"/>
                        </a:rPr>
                        <a:t>  target = </a:t>
                      </a:r>
                      <a:r>
                        <a:rPr lang="en-GB" sz="1600" dirty="0" err="1">
                          <a:latin typeface="Consolas" panose="020B0609020204030204" pitchFamily="49" charset="0"/>
                        </a:rPr>
                        <a:t>target_nodes</a:t>
                      </a:r>
                      <a:r>
                        <a:rPr lang="en-GB" sz="1600" dirty="0">
                          <a:latin typeface="Consolas" panose="020B0609020204030204" pitchFamily="49" charset="0"/>
                        </a:rPr>
                        <a:t>,</a:t>
                      </a:r>
                    </a:p>
                    <a:p>
                      <a:r>
                        <a:rPr lang="en-GB" sz="1600" dirty="0">
                          <a:latin typeface="Consolas" panose="020B0609020204030204" pitchFamily="49" charset="0"/>
                        </a:rPr>
                        <a:t>  value = </a:t>
                      </a:r>
                      <a:r>
                        <a:rPr lang="en-GB" sz="1600" dirty="0" err="1">
                          <a:latin typeface="Consolas" panose="020B0609020204030204" pitchFamily="49" charset="0"/>
                        </a:rPr>
                        <a:t>link_values</a:t>
                      </a:r>
                      <a:endParaRPr lang="en-GB" sz="1600" dirty="0">
                        <a:latin typeface="Consolas" panose="020B0609020204030204" pitchFamily="49" charset="0"/>
                      </a:endParaRPr>
                    </a:p>
                    <a:p>
                      <a:r>
                        <a:rPr lang="en-GB" sz="1600" dirty="0">
                          <a:latin typeface="Consolas" panose="020B0609020204030204" pitchFamily="49" charset="0"/>
                        </a:rPr>
                        <a:t>)</a:t>
                      </a:r>
                      <a:endParaRPr lang="en-GB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0333802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58462318-E693-77E1-52FD-4F145595926F}"/>
              </a:ext>
            </a:extLst>
          </p:cNvPr>
          <p:cNvSpPr txBox="1"/>
          <p:nvPr/>
        </p:nvSpPr>
        <p:spPr>
          <a:xfrm>
            <a:off x="6392091" y="1485900"/>
            <a:ext cx="5660572" cy="501675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GB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fig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&lt;-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plot_ly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sankey</a:t>
            </a:r>
            <a:r>
              <a:rPr lang="en-GB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orientation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"h"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node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"Alice's expense (in $)"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"Bob's expense (in $)"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"How much Alice ate"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"How much Bob ate"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"Cheese platter"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"Wine"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15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thickness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line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GB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"black"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GB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0.5</a:t>
            </a:r>
            <a:endParaRPr lang="en-GB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)</a:t>
            </a:r>
          </a:p>
          <a:p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),</a:t>
            </a:r>
          </a:p>
          <a:p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link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source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target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)</a:t>
            </a:r>
          </a:p>
          <a:p>
            <a:r>
              <a:rPr lang="en-GB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122612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D71441-0CED-3643-C139-4C7CCC35F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Hard-but-not-too-difficult-hopefully level: web apps!</a:t>
            </a:r>
            <a:br>
              <a:rPr lang="en-GB" dirty="0"/>
            </a:br>
            <a:r>
              <a:rPr lang="en-GB" dirty="0" err="1">
                <a:solidFill>
                  <a:srgbClr val="9CDCFE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install.packages</a:t>
            </a:r>
            <a:r>
              <a:rPr lang="en-GB" dirty="0">
                <a:solidFill>
                  <a:srgbClr val="9CDCFE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(“shiny”)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FAEC8CB-4E5B-53BB-AC92-D320D88BB1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8962" y="1842485"/>
            <a:ext cx="11012488" cy="4673600"/>
          </a:xfrm>
        </p:spPr>
        <p:txBody>
          <a:bodyPr/>
          <a:lstStyle/>
          <a:p>
            <a:r>
              <a:rPr lang="en-GB" dirty="0"/>
              <a:t>Maybe a bit less approachable than ggplot2 and </a:t>
            </a:r>
            <a:r>
              <a:rPr lang="en-GB" dirty="0" err="1"/>
              <a:t>plotly</a:t>
            </a:r>
            <a:r>
              <a:rPr lang="en-GB" dirty="0"/>
              <a:t>, but excellent for interactive storytelling</a:t>
            </a:r>
          </a:p>
          <a:p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934E41-B4AF-6249-AFA1-73F9FA6B5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B4CA51-A6F7-F6DC-F7A0-B6CF9758C6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University of Copenhagen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F757CF-7367-A749-BF68-B562CEE7C0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21</a:t>
            </a:fld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D6B472-EE0B-03BB-8654-D0F31421FF55}"/>
              </a:ext>
            </a:extLst>
          </p:cNvPr>
          <p:cNvSpPr txBox="1"/>
          <p:nvPr/>
        </p:nvSpPr>
        <p:spPr>
          <a:xfrm>
            <a:off x="2864327" y="3429000"/>
            <a:ext cx="64617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hlinkClick r:id="rId3"/>
              </a:rPr>
              <a:t>https://shiny.posit.co/r/gallery/life-sciences/covid19-tracker/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336466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D71441-0CED-3643-C139-4C7CCC35F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1"/>
              <a:t>Hard-but-not-too-difficult-hopefully level: web apps!</a:t>
            </a:r>
            <a:br>
              <a:rPr lang="en-GB" noProof="1"/>
            </a:br>
            <a:r>
              <a:rPr lang="en-GB" noProof="1">
                <a:solidFill>
                  <a:srgbClr val="9CDCFE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install.packages(“shiny”)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FAEC8CB-4E5B-53BB-AC92-D320D88BB1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8962" y="1842485"/>
            <a:ext cx="11012488" cy="4673600"/>
          </a:xfrm>
        </p:spPr>
        <p:txBody>
          <a:bodyPr/>
          <a:lstStyle/>
          <a:p>
            <a:r>
              <a:rPr lang="en-GB" dirty="0"/>
              <a:t>Shiny scripts (or apps) require three components:</a:t>
            </a:r>
          </a:p>
          <a:p>
            <a:pPr lvl="1"/>
            <a:r>
              <a:rPr lang="en-GB" sz="2200" dirty="0">
                <a:solidFill>
                  <a:srgbClr val="0070C0"/>
                </a:solidFill>
              </a:rPr>
              <a:t>Frontend: </a:t>
            </a:r>
            <a:r>
              <a:rPr lang="en-GB" sz="2200" dirty="0"/>
              <a:t>a user interface object </a:t>
            </a:r>
            <a:r>
              <a:rPr lang="en-GB" sz="2200" dirty="0" err="1">
                <a:solidFill>
                  <a:srgbClr val="9CDCFE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ui</a:t>
            </a:r>
            <a:endParaRPr lang="en-GB" sz="2200" dirty="0">
              <a:solidFill>
                <a:srgbClr val="9CDCFE"/>
              </a:solidFill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pPr marL="360363" lvl="1" indent="0">
              <a:buNone/>
            </a:pPr>
            <a:endParaRPr lang="en-GB" dirty="0">
              <a:solidFill>
                <a:srgbClr val="9CDCFE"/>
              </a:solidFill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pPr lvl="1"/>
            <a:r>
              <a:rPr lang="en-GB" sz="2200" dirty="0">
                <a:solidFill>
                  <a:srgbClr val="0070C0"/>
                </a:solidFill>
              </a:rPr>
              <a:t>Backend: </a:t>
            </a:r>
            <a:r>
              <a:rPr lang="en-GB" sz="2200" dirty="0"/>
              <a:t>A server function </a:t>
            </a:r>
            <a:r>
              <a:rPr lang="en-GB" sz="2200" dirty="0">
                <a:solidFill>
                  <a:srgbClr val="9CDCFE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server &lt;- function(input, output)</a:t>
            </a:r>
          </a:p>
          <a:p>
            <a:pPr lvl="2"/>
            <a:r>
              <a:rPr lang="en-GB" dirty="0">
                <a:solidFill>
                  <a:srgbClr val="9CDCFE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input</a:t>
            </a:r>
            <a:r>
              <a:rPr lang="en-GB" dirty="0"/>
              <a:t>: the input required from the user</a:t>
            </a:r>
            <a:endParaRPr lang="en-GB" dirty="0">
              <a:solidFill>
                <a:srgbClr val="9CDCFE"/>
              </a:solidFill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pPr lvl="2"/>
            <a:r>
              <a:rPr lang="en-GB" dirty="0">
                <a:solidFill>
                  <a:srgbClr val="9CDCFE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output</a:t>
            </a:r>
            <a:r>
              <a:rPr lang="en-GB" dirty="0"/>
              <a:t>: the output plot</a:t>
            </a:r>
          </a:p>
          <a:p>
            <a:pPr marL="720000" lvl="2" indent="0">
              <a:buNone/>
            </a:pPr>
            <a:endParaRPr lang="en-GB" dirty="0">
              <a:solidFill>
                <a:srgbClr val="9CDCFE"/>
              </a:solidFill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pPr lvl="1"/>
            <a:r>
              <a:rPr lang="en-GB" sz="2200" dirty="0"/>
              <a:t>A </a:t>
            </a:r>
            <a:r>
              <a:rPr lang="en-GB" sz="2200" dirty="0">
                <a:solidFill>
                  <a:srgbClr val="0070C0"/>
                </a:solidFill>
              </a:rPr>
              <a:t>linker</a:t>
            </a:r>
            <a:r>
              <a:rPr lang="en-GB" sz="2200" dirty="0"/>
              <a:t> to create the app: </a:t>
            </a:r>
            <a:r>
              <a:rPr lang="en-GB" sz="2200" noProof="1">
                <a:solidFill>
                  <a:srgbClr val="9CDCFE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shinyApp(ui = ui, server = server)</a:t>
            </a:r>
            <a:endParaRPr lang="en-GB" sz="2200" noProof="1">
              <a:highlight>
                <a:srgbClr val="000000"/>
              </a:highlight>
            </a:endParaRPr>
          </a:p>
          <a:p>
            <a:endParaRPr lang="en-GB" dirty="0"/>
          </a:p>
          <a:p>
            <a:pPr lvl="1"/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934E41-B4AF-6249-AFA1-73F9FA6B5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B4CA51-A6F7-F6DC-F7A0-B6CF9758C6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University of Copenhagen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F757CF-7367-A749-BF68-B562CEE7C0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22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124027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B7BCF-A84D-A3AC-7C49-81A0CB3BE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Frontend and backend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55834B-670C-4F0A-68B5-B777F3DD9B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8964" y="1628775"/>
            <a:ext cx="5356800" cy="2551339"/>
          </a:xfrm>
        </p:spPr>
        <p:txBody>
          <a:bodyPr/>
          <a:lstStyle/>
          <a:p>
            <a:r>
              <a:rPr lang="en-GB" dirty="0"/>
              <a:t>Frontend = </a:t>
            </a:r>
            <a:r>
              <a:rPr lang="en-GB" dirty="0">
                <a:solidFill>
                  <a:srgbClr val="0070C0"/>
                </a:solidFill>
              </a:rPr>
              <a:t>presentation</a:t>
            </a:r>
            <a:r>
              <a:rPr lang="en-GB" dirty="0"/>
              <a:t> layer</a:t>
            </a:r>
          </a:p>
          <a:p>
            <a:r>
              <a:rPr lang="en-GB" dirty="0"/>
              <a:t>Common focuses:</a:t>
            </a:r>
          </a:p>
          <a:p>
            <a:pPr lvl="1"/>
            <a:r>
              <a:rPr lang="en-GB" dirty="0">
                <a:solidFill>
                  <a:srgbClr val="7030A0"/>
                </a:solidFill>
              </a:rPr>
              <a:t>User Interface (UI)</a:t>
            </a:r>
          </a:p>
          <a:p>
            <a:pPr lvl="1"/>
            <a:r>
              <a:rPr lang="en-GB" dirty="0"/>
              <a:t>Accessibility</a:t>
            </a:r>
          </a:p>
          <a:p>
            <a:pPr lvl="1"/>
            <a:r>
              <a:rPr lang="en-GB" dirty="0"/>
              <a:t>Web performance</a:t>
            </a:r>
          </a:p>
          <a:p>
            <a:pPr lvl="1"/>
            <a:r>
              <a:rPr lang="en-GB" dirty="0"/>
              <a:t>Web design</a:t>
            </a:r>
          </a:p>
          <a:p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4E0674-570B-BC70-494D-DC8617EFA7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46000" y="1628776"/>
            <a:ext cx="5356800" cy="2713228"/>
          </a:xfrm>
        </p:spPr>
        <p:txBody>
          <a:bodyPr/>
          <a:lstStyle/>
          <a:p>
            <a:r>
              <a:rPr lang="en-GB" dirty="0"/>
              <a:t>Backend = </a:t>
            </a:r>
            <a:r>
              <a:rPr lang="en-GB" dirty="0">
                <a:solidFill>
                  <a:srgbClr val="0070C0"/>
                </a:solidFill>
              </a:rPr>
              <a:t>data access </a:t>
            </a:r>
            <a:r>
              <a:rPr lang="en-GB" dirty="0"/>
              <a:t>layer</a:t>
            </a:r>
          </a:p>
          <a:p>
            <a:r>
              <a:rPr lang="en-GB" dirty="0"/>
              <a:t>Common focuses:</a:t>
            </a:r>
          </a:p>
          <a:p>
            <a:pPr lvl="1"/>
            <a:r>
              <a:rPr lang="en-GB" dirty="0">
                <a:solidFill>
                  <a:srgbClr val="7030A0"/>
                </a:solidFill>
              </a:rPr>
              <a:t>Algorithms</a:t>
            </a:r>
            <a:r>
              <a:rPr lang="en-GB" dirty="0"/>
              <a:t>, core logic of the application</a:t>
            </a:r>
          </a:p>
          <a:p>
            <a:pPr lvl="1"/>
            <a:r>
              <a:rPr lang="en-GB" dirty="0">
                <a:solidFill>
                  <a:srgbClr val="7030A0"/>
                </a:solidFill>
              </a:rPr>
              <a:t>Data</a:t>
            </a:r>
            <a:r>
              <a:rPr lang="en-GB" dirty="0"/>
              <a:t> management, engineering, analysis</a:t>
            </a:r>
          </a:p>
          <a:p>
            <a:pPr lvl="1"/>
            <a:r>
              <a:rPr lang="en-GB" dirty="0"/>
              <a:t>Security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939157-0F53-D9E1-5011-93F2960C77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ABE91C-E973-C135-FDF3-B71D638CD8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University of Copenhagen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0A9D30-E158-5C03-A964-AEDB1CCE7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23</a:t>
            </a:fld>
            <a:endParaRPr lang="en-GB" dirty="0"/>
          </a:p>
        </p:txBody>
      </p:sp>
      <p:pic>
        <p:nvPicPr>
          <p:cNvPr id="1026" name="Picture 2" descr="HTML - Wikipedia">
            <a:extLst>
              <a:ext uri="{FF2B5EF4-FFF2-40B4-BE49-F238E27FC236}">
                <a16:creationId xmlns:a16="http://schemas.microsoft.com/office/drawing/2014/main" id="{03232196-E9CD-0575-BFE9-FC78B7E7C7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550" y="4728753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A1B0EF1-945A-754D-0F8D-5E2088E1B8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3650" y="4728753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2DA61487-B93E-18A8-2CD3-B976600C78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5731" y="5332255"/>
            <a:ext cx="1858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1DC67156-0BD4-155D-CDCF-E24DBA8DD8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9111" y="5219520"/>
            <a:ext cx="1314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FF1148A7-E729-FDF6-8D56-651C10DF5D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7350" y="3843291"/>
            <a:ext cx="1281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C6615EBD-F009-0522-F847-DDBE563489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1450" y="3779520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42679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FrontEnd VS BackEnd : r/ProgrammerHumor">
            <a:extLst>
              <a:ext uri="{FF2B5EF4-FFF2-40B4-BE49-F238E27FC236}">
                <a16:creationId xmlns:a16="http://schemas.microsoft.com/office/drawing/2014/main" id="{266EAFA9-96B7-E132-5093-97E6F1C71ADB}"/>
              </a:ext>
            </a:extLst>
          </p:cNvPr>
          <p:cNvPicPr>
            <a:picLocks noGrp="1" noChangeAspect="1" noChangeArrowheads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 bwMode="auto">
          <a:xfrm>
            <a:off x="4087035" y="401638"/>
            <a:ext cx="4519580" cy="6388100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67B781-94D0-A14B-03FF-ECAB00FE21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GB"/>
              <a:t>University of Copenhagen</a:t>
            </a:r>
          </a:p>
        </p:txBody>
      </p:sp>
      <p:sp>
        <p:nvSpPr>
          <p:cNvPr id="7" name="Slide Number Placeholder 6" hidden="1">
            <a:extLst>
              <a:ext uri="{FF2B5EF4-FFF2-40B4-BE49-F238E27FC236}">
                <a16:creationId xmlns:a16="http://schemas.microsoft.com/office/drawing/2014/main" id="{DD76B195-68B3-8908-684E-02028D493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091A926C-488A-4E3E-9C21-57CAA120E114}" type="slidenum">
              <a:rPr lang="en-GB" smtClean="0"/>
              <a:pPr>
                <a:spcAft>
                  <a:spcPts val="600"/>
                </a:spcAft>
              </a:pPr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23631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073C70-5BA7-1640-3CB2-85F1FEC34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0254" y="603299"/>
            <a:ext cx="4389952" cy="1490972"/>
          </a:xfrm>
        </p:spPr>
        <p:txBody>
          <a:bodyPr/>
          <a:lstStyle/>
          <a:p>
            <a:r>
              <a:rPr lang="en-GB" dirty="0"/>
              <a:t>Example: A histogram with varying number of bins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CF0BF1-E6E7-FE20-1082-586931D03D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0254" y="2094272"/>
            <a:ext cx="2656241" cy="471948"/>
          </a:xfrm>
        </p:spPr>
        <p:txBody>
          <a:bodyPr/>
          <a:lstStyle/>
          <a:p>
            <a:r>
              <a:rPr lang="en-GB" dirty="0"/>
              <a:t>User interface:</a:t>
            </a:r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9BAF1A-1772-E50D-99FC-86F678A9AD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0BB63E-9E28-3806-9D9C-2D3353E5AE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University of Copenhagen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423246-6CE7-3E8B-ED6D-994CF15B3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25</a:t>
            </a:fld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AEF344-C248-8E91-578A-BA428DBB9AAE}"/>
              </a:ext>
            </a:extLst>
          </p:cNvPr>
          <p:cNvSpPr txBox="1"/>
          <p:nvPr/>
        </p:nvSpPr>
        <p:spPr>
          <a:xfrm>
            <a:off x="5442155" y="603299"/>
            <a:ext cx="6749845" cy="610936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GB" sz="1700" b="0" dirty="0">
                <a:solidFill>
                  <a:srgbClr val="6A9955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# Define UI for app that draws a histogram</a:t>
            </a:r>
          </a:p>
          <a:p>
            <a:r>
              <a:rPr lang="en-GB" sz="1700" b="0" noProof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ui</a:t>
            </a:r>
            <a:r>
              <a:rPr lang="en-GB" sz="1700" b="0" noProof="1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GB" sz="1700" b="0" noProof="1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&lt;-</a:t>
            </a:r>
            <a:r>
              <a:rPr lang="en-GB" sz="1700" b="0" noProof="1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GB" sz="1700" b="0" noProof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fluidPage</a:t>
            </a:r>
            <a:r>
              <a:rPr lang="en-GB" sz="1700" b="0" noProof="1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(</a:t>
            </a:r>
            <a:br>
              <a:rPr lang="en-GB" sz="1700" b="0" noProof="1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</a:br>
            <a:r>
              <a:rPr lang="en-GB" sz="1700" b="0" noProof="1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</a:t>
            </a:r>
            <a:r>
              <a:rPr lang="en-GB" sz="1700" b="0" noProof="1">
                <a:solidFill>
                  <a:srgbClr val="6A9955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# App title</a:t>
            </a:r>
          </a:p>
          <a:p>
            <a:r>
              <a:rPr lang="en-GB" sz="1700" b="0" noProof="1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</a:t>
            </a:r>
            <a:r>
              <a:rPr lang="en-GB" sz="1700" b="0" noProof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titlePanel</a:t>
            </a:r>
            <a:r>
              <a:rPr lang="en-GB" sz="1700" b="0" noProof="1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(</a:t>
            </a:r>
            <a:r>
              <a:rPr lang="en-GB" sz="1700" b="0" noProof="1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"Hello Shiny!"</a:t>
            </a:r>
            <a:r>
              <a:rPr lang="en-GB" sz="1700" b="0" noProof="1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),</a:t>
            </a:r>
          </a:p>
          <a:p>
            <a:br>
              <a:rPr lang="en-GB" sz="1700" b="0" noProof="1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</a:br>
            <a:r>
              <a:rPr lang="en-GB" sz="1700" b="0" noProof="1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</a:t>
            </a:r>
            <a:r>
              <a:rPr lang="en-GB" sz="1700" b="0" noProof="1">
                <a:solidFill>
                  <a:srgbClr val="6A9955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# Sidebar layout with input and output definitions </a:t>
            </a:r>
          </a:p>
          <a:p>
            <a:r>
              <a:rPr lang="en-GB" sz="1700" b="0" noProof="1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</a:t>
            </a:r>
            <a:r>
              <a:rPr lang="en-GB" sz="1700" b="0" noProof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sidebarLayout</a:t>
            </a:r>
            <a:r>
              <a:rPr lang="en-GB" sz="1700" b="0" noProof="1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(</a:t>
            </a:r>
            <a:br>
              <a:rPr lang="en-GB" sz="1700" b="0" noProof="1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</a:br>
            <a:r>
              <a:rPr lang="en-GB" sz="1700" b="0" noProof="1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</a:t>
            </a:r>
            <a:r>
              <a:rPr lang="en-GB" sz="1700" b="0" noProof="1">
                <a:solidFill>
                  <a:srgbClr val="6A9955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# Sidebar panel for inputs ----</a:t>
            </a:r>
            <a:endParaRPr lang="en-GB" sz="1700" b="0" noProof="1">
              <a:solidFill>
                <a:srgbClr val="CCCCCC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r>
              <a:rPr lang="en-GB" sz="1700" b="0" noProof="1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</a:t>
            </a:r>
            <a:r>
              <a:rPr lang="en-GB" sz="1700" b="0" noProof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sidebarPanel</a:t>
            </a:r>
            <a:r>
              <a:rPr lang="en-GB" sz="1700" b="0" noProof="1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(</a:t>
            </a:r>
            <a:br>
              <a:rPr lang="en-GB" sz="1700" b="0" noProof="1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</a:br>
            <a:r>
              <a:rPr lang="en-GB" sz="1700" b="0" noProof="1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</a:t>
            </a:r>
            <a:r>
              <a:rPr lang="en-GB" sz="1700" b="0" noProof="1">
                <a:solidFill>
                  <a:srgbClr val="6A9955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# Input: Slider for the number of bins</a:t>
            </a:r>
          </a:p>
          <a:p>
            <a:r>
              <a:rPr lang="en-GB" sz="1700" b="0" noProof="1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</a:t>
            </a:r>
            <a:r>
              <a:rPr lang="en-GB" sz="1700" b="0" noProof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sliderInput</a:t>
            </a:r>
            <a:r>
              <a:rPr lang="en-GB" sz="1700" b="0" noProof="1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GB" sz="1700" b="0" noProof="1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       </a:t>
            </a:r>
            <a:r>
              <a:rPr lang="en-GB" sz="1700" b="0" noProof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inputId</a:t>
            </a:r>
            <a:r>
              <a:rPr lang="en-GB" sz="1700" b="0" noProof="1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GB" sz="1700" b="0" noProof="1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=</a:t>
            </a:r>
            <a:r>
              <a:rPr lang="en-GB" sz="1700" b="0" noProof="1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GB" sz="1700" b="0" noProof="1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"bins"</a:t>
            </a:r>
            <a:r>
              <a:rPr lang="en-GB" sz="1700" b="0" noProof="1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</a:t>
            </a:r>
            <a:r>
              <a:rPr lang="en-GB" sz="1700" noProof="1">
                <a:solidFill>
                  <a:srgbClr val="CCCCCC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GB" sz="1700" b="0" noProof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label</a:t>
            </a:r>
            <a:r>
              <a:rPr lang="en-GB" sz="1700" b="0" noProof="1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GB" sz="1700" b="0" noProof="1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=</a:t>
            </a:r>
            <a:r>
              <a:rPr lang="en-GB" sz="1700" b="0" noProof="1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GB" sz="1700" b="0" noProof="1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"Number of bins:"</a:t>
            </a:r>
            <a:r>
              <a:rPr lang="en-GB" sz="1700" b="0" noProof="1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GB" sz="1700" b="0" noProof="1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  </a:t>
            </a:r>
            <a:r>
              <a:rPr lang="en-GB" sz="1700" b="0" noProof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min</a:t>
            </a:r>
            <a:r>
              <a:rPr lang="en-GB" sz="1700" b="0" noProof="1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GB" sz="1700" b="0" noProof="1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=</a:t>
            </a:r>
            <a:r>
              <a:rPr lang="en-GB" sz="1700" b="0" noProof="1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GB" sz="1700" b="0" noProof="1">
                <a:solidFill>
                  <a:srgbClr val="B5CEA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1</a:t>
            </a:r>
            <a:r>
              <a:rPr lang="en-GB" sz="1700" b="0" noProof="1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 </a:t>
            </a:r>
            <a:r>
              <a:rPr lang="en-GB" sz="1700" b="0" noProof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max</a:t>
            </a:r>
            <a:r>
              <a:rPr lang="en-GB" sz="1700" b="0" noProof="1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GB" sz="1700" b="0" noProof="1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=</a:t>
            </a:r>
            <a:r>
              <a:rPr lang="en-GB" sz="1700" b="0" noProof="1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GB" sz="1700" b="0" noProof="1">
                <a:solidFill>
                  <a:srgbClr val="B5CEA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50</a:t>
            </a:r>
            <a:r>
              <a:rPr lang="en-GB" sz="1700" b="0" noProof="1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 </a:t>
            </a:r>
            <a:r>
              <a:rPr lang="en-GB" sz="1700" b="0" noProof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value</a:t>
            </a:r>
            <a:r>
              <a:rPr lang="en-GB" sz="1700" b="0" noProof="1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GB" sz="1700" b="0" noProof="1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=</a:t>
            </a:r>
            <a:r>
              <a:rPr lang="en-GB" sz="1700" b="0" noProof="1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GB" sz="1700" b="0" noProof="1">
                <a:solidFill>
                  <a:srgbClr val="B5CEA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30</a:t>
            </a:r>
            <a:endParaRPr lang="en-GB" sz="1700" b="0" noProof="1">
              <a:solidFill>
                <a:srgbClr val="CCCCCC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r>
              <a:rPr lang="en-GB" sz="1700" b="0" noProof="1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)</a:t>
            </a:r>
          </a:p>
          <a:p>
            <a:r>
              <a:rPr lang="en-GB" sz="1700" b="0" noProof="1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),</a:t>
            </a:r>
          </a:p>
          <a:p>
            <a:br>
              <a:rPr lang="en-GB" sz="1700" b="0" noProof="1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</a:br>
            <a:r>
              <a:rPr lang="en-GB" sz="1700" b="0" noProof="1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</a:t>
            </a:r>
            <a:r>
              <a:rPr lang="en-GB" sz="1700" b="0" noProof="1">
                <a:solidFill>
                  <a:srgbClr val="6A9955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# Main panel for displaying outputs</a:t>
            </a:r>
            <a:endParaRPr lang="en-GB" sz="1700" b="0" noProof="1">
              <a:solidFill>
                <a:srgbClr val="CCCCCC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r>
              <a:rPr lang="en-GB" sz="1700" b="0" noProof="1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</a:t>
            </a:r>
            <a:r>
              <a:rPr lang="en-GB" sz="1700" b="0" noProof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mainPanel</a:t>
            </a:r>
            <a:r>
              <a:rPr lang="en-GB" sz="1700" b="0" noProof="1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(</a:t>
            </a:r>
            <a:br>
              <a:rPr lang="en-GB" sz="1700" b="0" noProof="1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</a:br>
            <a:r>
              <a:rPr lang="en-GB" sz="1700" b="0" noProof="1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</a:t>
            </a:r>
            <a:r>
              <a:rPr lang="en-GB" sz="1700" b="0" noProof="1">
                <a:solidFill>
                  <a:srgbClr val="6A9955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# Output: Histogram</a:t>
            </a:r>
            <a:endParaRPr lang="en-GB" sz="1700" b="0" noProof="1">
              <a:solidFill>
                <a:srgbClr val="CCCCCC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r>
              <a:rPr lang="en-GB" sz="1700" b="0" noProof="1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</a:t>
            </a:r>
            <a:r>
              <a:rPr lang="en-GB" sz="1700" b="0" noProof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plotOutput</a:t>
            </a:r>
            <a:r>
              <a:rPr lang="en-GB" sz="1700" b="0" noProof="1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(</a:t>
            </a:r>
            <a:r>
              <a:rPr lang="en-GB" sz="1700" b="0" noProof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outputId</a:t>
            </a:r>
            <a:r>
              <a:rPr lang="en-GB" sz="1700" b="0" noProof="1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GB" sz="1700" b="0" noProof="1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=</a:t>
            </a:r>
            <a:r>
              <a:rPr lang="en-GB" sz="1700" b="0" noProof="1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GB" sz="1700" b="0" noProof="1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"distPlot"</a:t>
            </a:r>
            <a:r>
              <a:rPr lang="en-GB" sz="1700" b="0" noProof="1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GB" sz="1700" b="0" noProof="1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)</a:t>
            </a:r>
          </a:p>
          <a:p>
            <a:r>
              <a:rPr lang="en-GB" sz="1700" b="0" noProof="1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)</a:t>
            </a:r>
          </a:p>
          <a:p>
            <a:r>
              <a:rPr lang="en-GB" sz="1700" b="0" noProof="1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4488903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073C70-5BA7-1640-3CB2-85F1FEC34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0254" y="603299"/>
            <a:ext cx="4389952" cy="1490972"/>
          </a:xfrm>
        </p:spPr>
        <p:txBody>
          <a:bodyPr/>
          <a:lstStyle/>
          <a:p>
            <a:r>
              <a:rPr lang="en-GB" dirty="0"/>
              <a:t>Example: A histogram with varying number of bins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CF0BF1-E6E7-FE20-1082-586931D03D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0254" y="2094272"/>
            <a:ext cx="2656241" cy="471948"/>
          </a:xfrm>
        </p:spPr>
        <p:txBody>
          <a:bodyPr/>
          <a:lstStyle/>
          <a:p>
            <a:r>
              <a:rPr lang="en-GB" dirty="0"/>
              <a:t>Server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9BAF1A-1772-E50D-99FC-86F678A9AD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0BB63E-9E28-3806-9D9C-2D3353E5AE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University of Copenhagen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423246-6CE7-3E8B-ED6D-994CF15B3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26</a:t>
            </a:fld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AEF344-C248-8E91-578A-BA428DBB9AAE}"/>
              </a:ext>
            </a:extLst>
          </p:cNvPr>
          <p:cNvSpPr txBox="1"/>
          <p:nvPr/>
        </p:nvSpPr>
        <p:spPr>
          <a:xfrm>
            <a:off x="5442155" y="603299"/>
            <a:ext cx="6749845" cy="610936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Define server logic required to draw a histogram ----</a:t>
            </a:r>
            <a:endParaRPr lang="en-US" sz="1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server</a:t>
            </a:r>
            <a:r>
              <a:rPr lang="en-US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&lt;-</a:t>
            </a:r>
            <a:r>
              <a:rPr lang="en-US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output</a:t>
            </a:r>
            <a:r>
              <a:rPr lang="en-US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Histogram of the penguins’ body masses</a:t>
            </a:r>
            <a:endParaRPr lang="en-US" sz="1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with requested number of bins</a:t>
            </a:r>
            <a:endParaRPr lang="en-US" sz="1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800" b="0" noProof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800" b="0" noProof="1"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# 1. </a:t>
            </a:r>
            <a:r>
              <a:rPr lang="en-US" sz="1800" noProof="1">
                <a:solidFill>
                  <a:srgbClr val="FFFF00"/>
                </a:solidFill>
                <a:latin typeface="Consolas" panose="020B0609020204030204" pitchFamily="49" charset="0"/>
              </a:rPr>
              <a:t>Process data</a:t>
            </a:r>
            <a:endParaRPr lang="en-US" sz="1800" b="0" noProof="1">
              <a:solidFill>
                <a:srgbClr val="FFFF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8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8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penguins &lt;- na.omit(penguins)</a:t>
            </a:r>
            <a:endParaRPr lang="en-US" sz="1800" noProof="1">
              <a:solidFill>
                <a:srgbClr val="9CDCFE"/>
              </a:solidFill>
              <a:latin typeface="Consolas" panose="020B0609020204030204" pitchFamily="49" charset="0"/>
            </a:endParaRPr>
          </a:p>
          <a:p>
            <a:r>
              <a:rPr lang="en-US" sz="1800" b="0" noProof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800" b="0" noProof="1"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# 2. Wrap the plot</a:t>
            </a:r>
            <a:r>
              <a:rPr lang="en-US" sz="1800" noProof="1">
                <a:solidFill>
                  <a:srgbClr val="FFFF00"/>
                </a:solidFill>
                <a:latin typeface="Consolas" panose="020B0609020204030204" pitchFamily="49" charset="0"/>
              </a:rPr>
              <a:t> in renderPlot to </a:t>
            </a:r>
          </a:p>
          <a:p>
            <a:r>
              <a:rPr lang="en-US" sz="1800" b="0" noProof="1"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  #  - It is "reactive" and therefore should be automatically</a:t>
            </a:r>
          </a:p>
          <a:p>
            <a:r>
              <a:rPr lang="en-US" sz="1800" b="0" noProof="1"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  #    re-executed when inputs (input$bins) change</a:t>
            </a:r>
          </a:p>
          <a:p>
            <a:r>
              <a:rPr lang="en-US" sz="1800" b="0" noProof="1"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  #  - Its output type is a plot</a:t>
            </a:r>
          </a:p>
          <a:p>
            <a:r>
              <a:rPr lang="en-GB" sz="18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8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output</a:t>
            </a:r>
            <a:r>
              <a:rPr lang="en-GB" sz="1800" b="0" noProof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GB" sz="18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distPlot</a:t>
            </a:r>
            <a:r>
              <a:rPr lang="en-GB" sz="18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800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&lt;-</a:t>
            </a:r>
            <a:r>
              <a:rPr lang="en-GB" sz="18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8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renderPlot</a:t>
            </a:r>
            <a:r>
              <a:rPr lang="en-GB" sz="18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({</a:t>
            </a:r>
          </a:p>
          <a:p>
            <a:r>
              <a:rPr lang="en-GB" sz="18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8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ggplot</a:t>
            </a:r>
            <a:r>
              <a:rPr lang="en-GB" sz="18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8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penguins</a:t>
            </a:r>
            <a:r>
              <a:rPr lang="en-GB" sz="18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8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aes</a:t>
            </a:r>
            <a:r>
              <a:rPr lang="en-GB" sz="18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8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GB" sz="18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800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8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8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body_mass_g</a:t>
            </a:r>
            <a:r>
              <a:rPr lang="en-GB" sz="18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 </a:t>
            </a:r>
            <a:r>
              <a:rPr lang="en-GB" sz="1800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endParaRPr lang="en-GB" sz="1800" b="0" noProof="1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8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GB" sz="18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geom_histogram</a:t>
            </a:r>
            <a:r>
              <a:rPr lang="en-GB" sz="18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8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bins</a:t>
            </a:r>
            <a:r>
              <a:rPr lang="en-GB" sz="18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800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8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8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GB" sz="1800" b="0" noProof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GB" sz="18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bins</a:t>
            </a:r>
            <a:r>
              <a:rPr lang="en-GB" sz="18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GB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endParaRPr lang="en-GB" sz="1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GB" sz="1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labs</a:t>
            </a:r>
            <a:r>
              <a:rPr lang="en-GB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GB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sz="1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GB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"Body mass(g)"</a:t>
            </a:r>
            <a:r>
              <a:rPr lang="en-GB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GB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sz="1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GB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"Body mass of Palmer Penguins"</a:t>
            </a:r>
            <a:endParaRPr lang="en-GB" sz="1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)</a:t>
            </a:r>
          </a:p>
          <a:p>
            <a:r>
              <a:rPr lang="en-US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})</a:t>
            </a:r>
          </a:p>
          <a:p>
            <a:r>
              <a:rPr lang="en-US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1781867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073C70-5BA7-1640-3CB2-85F1FEC34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0255" y="603299"/>
            <a:ext cx="11012486" cy="865186"/>
          </a:xfrm>
        </p:spPr>
        <p:txBody>
          <a:bodyPr/>
          <a:lstStyle/>
          <a:p>
            <a:r>
              <a:rPr lang="en-GB" dirty="0"/>
              <a:t>Example: A histogram with varying number of bins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CF0BF1-E6E7-FE20-1082-586931D03D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8964" y="1532979"/>
            <a:ext cx="5356800" cy="4672800"/>
          </a:xfrm>
        </p:spPr>
        <p:txBody>
          <a:bodyPr/>
          <a:lstStyle/>
          <a:p>
            <a:r>
              <a:rPr lang="en-GB" dirty="0"/>
              <a:t>User interface:</a:t>
            </a:r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27E4A4-E2C4-BCB8-BBE2-B1A1B28930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46000" y="1559107"/>
            <a:ext cx="5356800" cy="4672800"/>
          </a:xfrm>
        </p:spPr>
        <p:txBody>
          <a:bodyPr/>
          <a:lstStyle/>
          <a:p>
            <a:r>
              <a:rPr lang="en-GB" dirty="0"/>
              <a:t>Server: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9BAF1A-1772-E50D-99FC-86F678A9AD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0BB63E-9E28-3806-9D9C-2D3353E5AE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University of Copenhagen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423246-6CE7-3E8B-ED6D-994CF15B3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27</a:t>
            </a:fld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AEF344-C248-8E91-578A-BA428DBB9AAE}"/>
              </a:ext>
            </a:extLst>
          </p:cNvPr>
          <p:cNvSpPr txBox="1"/>
          <p:nvPr/>
        </p:nvSpPr>
        <p:spPr>
          <a:xfrm>
            <a:off x="346928" y="1952379"/>
            <a:ext cx="5505231" cy="489364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GB" sz="1300" b="0" dirty="0">
                <a:solidFill>
                  <a:srgbClr val="6A9955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# Define UI for app that draws a histogram</a:t>
            </a:r>
          </a:p>
          <a:p>
            <a:r>
              <a:rPr lang="en-GB" sz="1300" b="0" noProof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ui</a:t>
            </a:r>
            <a:r>
              <a:rPr lang="en-GB" sz="1300" b="0" noProof="1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GB" sz="1300" b="0" noProof="1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&lt;-</a:t>
            </a:r>
            <a:r>
              <a:rPr lang="en-GB" sz="1300" b="0" noProof="1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GB" sz="1300" b="0" noProof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fluidPage</a:t>
            </a:r>
            <a:r>
              <a:rPr lang="en-GB" sz="1300" b="0" noProof="1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(</a:t>
            </a:r>
            <a:br>
              <a:rPr lang="en-GB" sz="1300" b="0" noProof="1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</a:br>
            <a:r>
              <a:rPr lang="en-GB" sz="1300" b="0" noProof="1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</a:t>
            </a:r>
            <a:r>
              <a:rPr lang="en-GB" sz="1300" b="0" noProof="1">
                <a:solidFill>
                  <a:srgbClr val="6A9955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# App title</a:t>
            </a:r>
          </a:p>
          <a:p>
            <a:r>
              <a:rPr lang="en-GB" sz="1300" b="0" noProof="1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</a:t>
            </a:r>
            <a:r>
              <a:rPr lang="en-GB" sz="1300" b="0" noProof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titlePanel</a:t>
            </a:r>
            <a:r>
              <a:rPr lang="en-GB" sz="1300" b="0" noProof="1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(</a:t>
            </a:r>
            <a:r>
              <a:rPr lang="en-GB" sz="1300" b="0" noProof="1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"Hello Shiny!"</a:t>
            </a:r>
            <a:r>
              <a:rPr lang="en-GB" sz="1300" b="0" noProof="1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),</a:t>
            </a:r>
          </a:p>
          <a:p>
            <a:br>
              <a:rPr lang="en-GB" sz="1300" b="0" noProof="1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</a:br>
            <a:r>
              <a:rPr lang="en-GB" sz="1300" b="0" noProof="1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</a:t>
            </a:r>
            <a:r>
              <a:rPr lang="en-GB" sz="1300" b="0" noProof="1">
                <a:solidFill>
                  <a:srgbClr val="6A9955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# Sidebar layout with input and output definitions </a:t>
            </a:r>
          </a:p>
          <a:p>
            <a:r>
              <a:rPr lang="en-GB" sz="1300" b="0" noProof="1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</a:t>
            </a:r>
            <a:r>
              <a:rPr lang="en-GB" sz="1300" b="0" noProof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sidebarLayout</a:t>
            </a:r>
            <a:r>
              <a:rPr lang="en-GB" sz="1300" b="0" noProof="1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(</a:t>
            </a:r>
            <a:br>
              <a:rPr lang="en-GB" sz="1300" b="0" noProof="1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</a:br>
            <a:r>
              <a:rPr lang="en-GB" sz="1300" b="0" noProof="1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</a:t>
            </a:r>
            <a:r>
              <a:rPr lang="en-GB" sz="1300" b="0" noProof="1">
                <a:solidFill>
                  <a:srgbClr val="6A9955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# Sidebar panel for inputs ----</a:t>
            </a:r>
            <a:endParaRPr lang="en-GB" sz="1300" b="0" noProof="1">
              <a:solidFill>
                <a:srgbClr val="CCCCCC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r>
              <a:rPr lang="en-GB" sz="1300" b="0" noProof="1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</a:t>
            </a:r>
            <a:r>
              <a:rPr lang="en-GB" sz="1300" b="0" noProof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sidebarPanel</a:t>
            </a:r>
            <a:r>
              <a:rPr lang="en-GB" sz="1300" b="0" noProof="1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(</a:t>
            </a:r>
            <a:br>
              <a:rPr lang="en-GB" sz="1300" b="0" noProof="1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</a:br>
            <a:r>
              <a:rPr lang="en-GB" sz="1300" b="0" noProof="1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</a:t>
            </a:r>
            <a:r>
              <a:rPr lang="en-GB" sz="1300" b="0" noProof="1">
                <a:solidFill>
                  <a:srgbClr val="6A9955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# Input: Slider for the number of bins</a:t>
            </a:r>
          </a:p>
          <a:p>
            <a:r>
              <a:rPr lang="en-GB" sz="1300" b="0" noProof="1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</a:t>
            </a:r>
            <a:r>
              <a:rPr lang="en-GB" sz="1300" b="0" noProof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sliderInput</a:t>
            </a:r>
            <a:r>
              <a:rPr lang="en-GB" sz="1300" b="0" noProof="1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GB" sz="1300" b="0" noProof="1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  </a:t>
            </a:r>
            <a:r>
              <a:rPr lang="en-GB" sz="1300" b="0" noProof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inputId</a:t>
            </a:r>
            <a:r>
              <a:rPr lang="en-GB" sz="1300" b="0" noProof="1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GB" sz="1300" b="0" noProof="1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=</a:t>
            </a:r>
            <a:r>
              <a:rPr lang="en-GB" sz="1300" b="0" noProof="1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GB" sz="1300" b="0" noProof="1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"bins"</a:t>
            </a:r>
            <a:r>
              <a:rPr lang="en-GB" sz="1300" b="0" noProof="1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GB" sz="1300" b="0" noProof="1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  </a:t>
            </a:r>
            <a:r>
              <a:rPr lang="en-GB" sz="1300" b="0" noProof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label</a:t>
            </a:r>
            <a:r>
              <a:rPr lang="en-GB" sz="1300" b="0" noProof="1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GB" sz="1300" b="0" noProof="1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=</a:t>
            </a:r>
            <a:r>
              <a:rPr lang="en-GB" sz="1300" b="0" noProof="1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GB" sz="1300" b="0" noProof="1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"Number of bins:"</a:t>
            </a:r>
            <a:r>
              <a:rPr lang="en-GB" sz="1300" b="0" noProof="1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GB" sz="1300" b="0" noProof="1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  </a:t>
            </a:r>
            <a:r>
              <a:rPr lang="en-GB" sz="1300" b="0" noProof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min</a:t>
            </a:r>
            <a:r>
              <a:rPr lang="en-GB" sz="1300" b="0" noProof="1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GB" sz="1300" b="0" noProof="1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=</a:t>
            </a:r>
            <a:r>
              <a:rPr lang="en-GB" sz="1300" b="0" noProof="1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GB" sz="1300" b="0" noProof="1">
                <a:solidFill>
                  <a:srgbClr val="B5CEA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1</a:t>
            </a:r>
            <a:r>
              <a:rPr lang="en-GB" sz="1300" b="0" noProof="1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 </a:t>
            </a:r>
            <a:r>
              <a:rPr lang="en-GB" sz="1300" b="0" noProof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max</a:t>
            </a:r>
            <a:r>
              <a:rPr lang="en-GB" sz="1300" b="0" noProof="1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GB" sz="1300" b="0" noProof="1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=</a:t>
            </a:r>
            <a:r>
              <a:rPr lang="en-GB" sz="1300" b="0" noProof="1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GB" sz="1300" b="0" noProof="1">
                <a:solidFill>
                  <a:srgbClr val="B5CEA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50</a:t>
            </a:r>
            <a:r>
              <a:rPr lang="en-GB" sz="1300" b="0" noProof="1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 </a:t>
            </a:r>
            <a:r>
              <a:rPr lang="en-GB" sz="1300" b="0" noProof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value</a:t>
            </a:r>
            <a:r>
              <a:rPr lang="en-GB" sz="1300" b="0" noProof="1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GB" sz="1300" b="0" noProof="1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=</a:t>
            </a:r>
            <a:r>
              <a:rPr lang="en-GB" sz="1300" b="0" noProof="1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GB" sz="1300" b="0" noProof="1">
                <a:solidFill>
                  <a:srgbClr val="B5CEA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30</a:t>
            </a:r>
            <a:endParaRPr lang="en-GB" sz="1300" b="0" noProof="1">
              <a:solidFill>
                <a:srgbClr val="CCCCCC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r>
              <a:rPr lang="en-GB" sz="1300" b="0" noProof="1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)</a:t>
            </a:r>
          </a:p>
          <a:p>
            <a:r>
              <a:rPr lang="en-GB" sz="1300" b="0" noProof="1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),</a:t>
            </a:r>
          </a:p>
          <a:p>
            <a:br>
              <a:rPr lang="en-GB" sz="1300" b="0" noProof="1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</a:br>
            <a:r>
              <a:rPr lang="en-GB" sz="1300" b="0" noProof="1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</a:t>
            </a:r>
            <a:r>
              <a:rPr lang="en-GB" sz="1300" b="0" noProof="1">
                <a:solidFill>
                  <a:srgbClr val="6A9955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# Main panel for displaying outputs</a:t>
            </a:r>
            <a:endParaRPr lang="en-GB" sz="1300" b="0" noProof="1">
              <a:solidFill>
                <a:srgbClr val="CCCCCC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r>
              <a:rPr lang="en-GB" sz="1300" b="0" noProof="1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</a:t>
            </a:r>
            <a:r>
              <a:rPr lang="en-GB" sz="1300" b="0" noProof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mainPanel</a:t>
            </a:r>
            <a:r>
              <a:rPr lang="en-GB" sz="1300" b="0" noProof="1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(</a:t>
            </a:r>
            <a:br>
              <a:rPr lang="en-GB" sz="1300" b="0" noProof="1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</a:br>
            <a:r>
              <a:rPr lang="en-GB" sz="1300" b="0" noProof="1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</a:t>
            </a:r>
            <a:r>
              <a:rPr lang="en-GB" sz="1300" b="0" noProof="1">
                <a:solidFill>
                  <a:srgbClr val="6A9955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# Output: Histogram</a:t>
            </a:r>
            <a:endParaRPr lang="en-GB" sz="1300" b="0" noProof="1">
              <a:solidFill>
                <a:srgbClr val="CCCCCC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r>
              <a:rPr lang="en-GB" sz="1300" b="0" noProof="1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</a:t>
            </a:r>
            <a:r>
              <a:rPr lang="en-GB" sz="1300" b="0" noProof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plotOutput</a:t>
            </a:r>
            <a:r>
              <a:rPr lang="en-GB" sz="1300" b="0" noProof="1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(</a:t>
            </a:r>
            <a:r>
              <a:rPr lang="en-GB" sz="1300" b="0" noProof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outputId</a:t>
            </a:r>
            <a:r>
              <a:rPr lang="en-GB" sz="1300" b="0" noProof="1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GB" sz="1300" b="0" noProof="1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=</a:t>
            </a:r>
            <a:r>
              <a:rPr lang="en-GB" sz="1300" b="0" noProof="1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GB" sz="1300" b="0" noProof="1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"distPlot"</a:t>
            </a:r>
            <a:r>
              <a:rPr lang="en-GB" sz="1300" b="0" noProof="1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GB" sz="1300" b="0" noProof="1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)</a:t>
            </a:r>
          </a:p>
          <a:p>
            <a:r>
              <a:rPr lang="en-GB" sz="1300" b="0" noProof="1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)</a:t>
            </a:r>
          </a:p>
          <a:p>
            <a:r>
              <a:rPr lang="en-GB" sz="1300" b="0" noProof="1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0E9D2A-05AE-5A34-C751-A0E340B48A36}"/>
              </a:ext>
            </a:extLst>
          </p:cNvPr>
          <p:cNvSpPr txBox="1"/>
          <p:nvPr/>
        </p:nvSpPr>
        <p:spPr>
          <a:xfrm>
            <a:off x="5869577" y="1952379"/>
            <a:ext cx="5723164" cy="389337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3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Define server logic required to draw a histogram ----</a:t>
            </a:r>
            <a:endParaRPr lang="en-US" sz="13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3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server</a:t>
            </a:r>
            <a:r>
              <a:rPr lang="en-US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&lt;-</a:t>
            </a:r>
            <a:r>
              <a:rPr lang="en-US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3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3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3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output</a:t>
            </a:r>
            <a:r>
              <a:rPr lang="en-US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3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Histogram of the penguins’ body masses</a:t>
            </a:r>
            <a:endParaRPr lang="en-US" sz="13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3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with requested number of bins</a:t>
            </a:r>
            <a:endParaRPr lang="en-US" sz="13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300" b="0" noProof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300" b="0" noProof="1"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# 1. </a:t>
            </a:r>
            <a:r>
              <a:rPr lang="en-US" sz="1300" noProof="1">
                <a:solidFill>
                  <a:srgbClr val="FFFF00"/>
                </a:solidFill>
                <a:latin typeface="Consolas" panose="020B0609020204030204" pitchFamily="49" charset="0"/>
              </a:rPr>
              <a:t>Process data</a:t>
            </a:r>
            <a:endParaRPr lang="en-US" sz="1300" b="0" noProof="1">
              <a:solidFill>
                <a:srgbClr val="FFFF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3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3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penguins &lt;- na.omit(penguins)</a:t>
            </a:r>
            <a:endParaRPr lang="en-US" sz="1300" noProof="1">
              <a:solidFill>
                <a:srgbClr val="9CDCFE"/>
              </a:solidFill>
              <a:latin typeface="Consolas" panose="020B0609020204030204" pitchFamily="49" charset="0"/>
            </a:endParaRPr>
          </a:p>
          <a:p>
            <a:r>
              <a:rPr lang="en-US" sz="1300" b="0" noProof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300" b="0" noProof="1"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# 2. Wrap the plot</a:t>
            </a:r>
            <a:r>
              <a:rPr lang="en-US" sz="1300" noProof="1">
                <a:solidFill>
                  <a:srgbClr val="FFFF00"/>
                </a:solidFill>
                <a:latin typeface="Consolas" panose="020B0609020204030204" pitchFamily="49" charset="0"/>
              </a:rPr>
              <a:t> in renderPlot to </a:t>
            </a:r>
          </a:p>
          <a:p>
            <a:r>
              <a:rPr lang="en-US" sz="1300" b="0" noProof="1"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  #  - It is "reactive" and therefore should be automatically</a:t>
            </a:r>
          </a:p>
          <a:p>
            <a:r>
              <a:rPr lang="en-US" sz="1300" b="0" noProof="1"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  #    re-executed when inputs (input$bins) change</a:t>
            </a:r>
          </a:p>
          <a:p>
            <a:r>
              <a:rPr lang="en-US" sz="1300" b="0" noProof="1"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  #  - Its output type is a plot</a:t>
            </a:r>
          </a:p>
          <a:p>
            <a:r>
              <a:rPr lang="en-GB" sz="13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3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output</a:t>
            </a:r>
            <a:r>
              <a:rPr lang="en-GB" sz="1300" b="0" noProof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GB" sz="13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distPlot</a:t>
            </a:r>
            <a:r>
              <a:rPr lang="en-GB" sz="13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300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&lt;-</a:t>
            </a:r>
            <a:r>
              <a:rPr lang="en-GB" sz="13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3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renderPlot</a:t>
            </a:r>
            <a:r>
              <a:rPr lang="en-GB" sz="13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({</a:t>
            </a:r>
          </a:p>
          <a:p>
            <a:r>
              <a:rPr lang="en-GB" sz="13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3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ggplot</a:t>
            </a:r>
            <a:r>
              <a:rPr lang="en-GB" sz="13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3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penguins</a:t>
            </a:r>
            <a:r>
              <a:rPr lang="en-GB" sz="13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3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aes</a:t>
            </a:r>
            <a:r>
              <a:rPr lang="en-GB" sz="13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3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GB" sz="13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300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3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3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body_mass_g</a:t>
            </a:r>
            <a:r>
              <a:rPr lang="en-GB" sz="13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 </a:t>
            </a:r>
            <a:r>
              <a:rPr lang="en-GB" sz="1300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endParaRPr lang="en-GB" sz="1300" b="0" noProof="1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3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GB" sz="13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geom_histogram</a:t>
            </a:r>
            <a:r>
              <a:rPr lang="en-GB" sz="13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3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bins</a:t>
            </a:r>
            <a:r>
              <a:rPr lang="en-GB" sz="13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300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3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3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GB" sz="1300" b="0" noProof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GB" sz="13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bins</a:t>
            </a:r>
            <a:r>
              <a:rPr lang="en-GB" sz="13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GB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endParaRPr lang="en-GB" sz="13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GB" sz="13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labs</a:t>
            </a:r>
            <a:r>
              <a:rPr lang="en-GB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GB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sz="13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GB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3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"Body mass(g)"</a:t>
            </a:r>
            <a:r>
              <a:rPr lang="en-GB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GB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sz="13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GB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3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"Body mass of Palmer Penguins"</a:t>
            </a:r>
            <a:endParaRPr lang="en-GB" sz="13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)</a:t>
            </a:r>
          </a:p>
          <a:p>
            <a:r>
              <a:rPr lang="en-US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})</a:t>
            </a:r>
          </a:p>
          <a:p>
            <a:r>
              <a:rPr lang="en-US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524B008-8C0E-1897-59FD-D62D053C56CB}"/>
              </a:ext>
            </a:extLst>
          </p:cNvPr>
          <p:cNvCxnSpPr>
            <a:cxnSpLocks/>
            <a:stCxn id="26" idx="0"/>
          </p:cNvCxnSpPr>
          <p:nvPr/>
        </p:nvCxnSpPr>
        <p:spPr>
          <a:xfrm flipH="1">
            <a:off x="3918857" y="6029391"/>
            <a:ext cx="3151316" cy="3616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A2DEB3E-2FE3-28E3-13BA-1ED7CD9935CF}"/>
              </a:ext>
            </a:extLst>
          </p:cNvPr>
          <p:cNvCxnSpPr>
            <a:cxnSpLocks/>
            <a:stCxn id="26" idx="0"/>
          </p:cNvCxnSpPr>
          <p:nvPr/>
        </p:nvCxnSpPr>
        <p:spPr>
          <a:xfrm flipH="1" flipV="1">
            <a:off x="6975566" y="4188823"/>
            <a:ext cx="94607" cy="184056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A53AD3F-A853-A974-5AFD-26F3CFF62E3E}"/>
              </a:ext>
            </a:extLst>
          </p:cNvPr>
          <p:cNvCxnSpPr>
            <a:cxnSpLocks/>
            <a:stCxn id="23" idx="0"/>
          </p:cNvCxnSpPr>
          <p:nvPr/>
        </p:nvCxnSpPr>
        <p:spPr>
          <a:xfrm flipH="1" flipV="1">
            <a:off x="9715309" y="4659086"/>
            <a:ext cx="235817" cy="146552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115CC3C-AF05-A507-95CC-ACEA7D0D2969}"/>
              </a:ext>
            </a:extLst>
          </p:cNvPr>
          <p:cNvSpPr txBox="1"/>
          <p:nvPr/>
        </p:nvSpPr>
        <p:spPr>
          <a:xfrm>
            <a:off x="8908868" y="6124615"/>
            <a:ext cx="2084516" cy="738664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2400" dirty="0"/>
              <a:t>i</a:t>
            </a:r>
            <a:r>
              <a:rPr lang="en-GB" sz="2400" b="0" dirty="0">
                <a:solidFill>
                  <a:schemeClr val="tx1"/>
                </a:solidFill>
                <a:latin typeface="+mn-lt"/>
              </a:rPr>
              <a:t>nput = </a:t>
            </a:r>
          </a:p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2400" b="0" dirty="0">
                <a:solidFill>
                  <a:schemeClr val="tx1"/>
                </a:solidFill>
                <a:latin typeface="+mn-lt"/>
              </a:rPr>
              <a:t>number of bins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17BE0EC-550F-A629-6F08-A37DFBA53748}"/>
              </a:ext>
            </a:extLst>
          </p:cNvPr>
          <p:cNvSpPr txBox="1"/>
          <p:nvPr/>
        </p:nvSpPr>
        <p:spPr>
          <a:xfrm>
            <a:off x="6027915" y="6029391"/>
            <a:ext cx="2084516" cy="738664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2400" dirty="0"/>
              <a:t>output = </a:t>
            </a:r>
          </a:p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2400" dirty="0"/>
              <a:t>the histogram </a:t>
            </a:r>
            <a:endParaRPr lang="en-GB" sz="2400" b="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261245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CE142F-2AAA-0896-935C-849B37FCC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to put in the server (backend)?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884315D-5C2E-D270-C019-E456289E87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That’s the “easy” part </a:t>
            </a:r>
            <a:r>
              <a:rPr lang="en-GB" dirty="0">
                <a:sym typeface="Wingdings" panose="05000000000000000000" pitchFamily="2" charset="2"/>
              </a:rPr>
              <a:t> You should put:</a:t>
            </a:r>
          </a:p>
          <a:p>
            <a:pPr lvl="1"/>
            <a:r>
              <a:rPr lang="en-GB" dirty="0">
                <a:sym typeface="Wingdings" panose="05000000000000000000" pitchFamily="2" charset="2"/>
              </a:rPr>
              <a:t>Everything related to data analysis</a:t>
            </a:r>
          </a:p>
          <a:p>
            <a:pPr lvl="1"/>
            <a:r>
              <a:rPr lang="en-GB" dirty="0">
                <a:sym typeface="Wingdings" panose="05000000000000000000" pitchFamily="2" charset="2"/>
              </a:rPr>
              <a:t>The data visualisation (using ggplot2, </a:t>
            </a:r>
            <a:r>
              <a:rPr lang="en-GB" dirty="0" err="1">
                <a:sym typeface="Wingdings" panose="05000000000000000000" pitchFamily="2" charset="2"/>
              </a:rPr>
              <a:t>plotly</a:t>
            </a:r>
            <a:r>
              <a:rPr lang="en-GB" dirty="0">
                <a:sym typeface="Wingdings" panose="05000000000000000000" pitchFamily="2" charset="2"/>
              </a:rPr>
              <a:t>…)</a:t>
            </a:r>
          </a:p>
          <a:p>
            <a:pPr lvl="1"/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54DAFF-3D56-64CC-3439-CCD50195E3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7E12B4-9348-D619-E33E-49F2A93125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University of Copenhagen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83E495-B7D8-0F4B-3BC4-253DCB1B20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28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69224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8B2B1-9FA8-2230-00DC-E79B6E45A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to put in the server (backend)? reactivity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73117A-07AF-648F-6F88-26FC2C886A4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8963" y="1628775"/>
            <a:ext cx="10870534" cy="5143480"/>
          </a:xfrm>
        </p:spPr>
        <p:txBody>
          <a:bodyPr/>
          <a:lstStyle/>
          <a:p>
            <a:r>
              <a:rPr lang="en-GB" dirty="0"/>
              <a:t>An expression is </a:t>
            </a:r>
            <a:r>
              <a:rPr lang="en-GB" i="1" dirty="0"/>
              <a:t>reactive</a:t>
            </a:r>
            <a:r>
              <a:rPr lang="en-GB" dirty="0"/>
              <a:t> if its result changes over time</a:t>
            </a:r>
            <a:endParaRPr lang="en-GB" i="1" dirty="0"/>
          </a:p>
          <a:p>
            <a:r>
              <a:rPr lang="en-GB" dirty="0"/>
              <a:t>Ex: </a:t>
            </a:r>
          </a:p>
          <a:p>
            <a:pPr lvl="1"/>
            <a:r>
              <a:rPr lang="en-GB" dirty="0"/>
              <a:t>Input = penguin species</a:t>
            </a:r>
          </a:p>
          <a:p>
            <a:pPr lvl="1"/>
            <a:r>
              <a:rPr lang="en-GB" dirty="0"/>
              <a:t>Output = body mass distribution</a:t>
            </a:r>
          </a:p>
          <a:p>
            <a:r>
              <a:rPr lang="en-GB" dirty="0"/>
              <a:t>Reactivity is essential to save computation time in your Shiny apps</a:t>
            </a:r>
          </a:p>
          <a:p>
            <a:r>
              <a:rPr lang="en-GB" dirty="0"/>
              <a:t>How it works:</a:t>
            </a:r>
          </a:p>
          <a:p>
            <a:pPr lvl="1"/>
            <a:r>
              <a:rPr lang="en-GB" dirty="0"/>
              <a:t>Upon the first execution of the program, the result will be saved in memory</a:t>
            </a:r>
          </a:p>
          <a:p>
            <a:pPr lvl="1"/>
            <a:r>
              <a:rPr lang="en-GB" dirty="0"/>
              <a:t>The reactive object then checks if the value is up-to-date or not:</a:t>
            </a:r>
          </a:p>
          <a:p>
            <a:pPr lvl="2"/>
            <a:r>
              <a:rPr lang="en-GB" dirty="0"/>
              <a:t>If yes, it returns the saved value (no extra computation)</a:t>
            </a:r>
          </a:p>
          <a:p>
            <a:pPr lvl="2"/>
            <a:r>
              <a:rPr lang="en-GB" dirty="0"/>
              <a:t>If not, it computes the new value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2CAEC2-A5AB-F209-47FC-14BE3A4436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C7420A-D62F-CB9A-DB13-688C2B8424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University of Copenhagen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1FA1AD-CC5F-954A-FA0F-9D2F53E17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29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295693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3D6522-E735-DABD-BBA1-56FD726F2A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interactive?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3C5598-D237-965B-B0BD-796F6E80128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dirty="0"/>
              <a:t>For the data scientists:</a:t>
            </a:r>
          </a:p>
          <a:p>
            <a:pPr lvl="1"/>
            <a:r>
              <a:rPr lang="en-GB" dirty="0"/>
              <a:t>Present lots of data</a:t>
            </a:r>
          </a:p>
          <a:p>
            <a:pPr lvl="1"/>
            <a:r>
              <a:rPr lang="en-GB" dirty="0"/>
              <a:t>Present lots of dimensions at once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3A33654-E6BF-8140-F242-B100DC71FF4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GB" dirty="0"/>
              <a:t>For the (re)viewers/public:</a:t>
            </a:r>
          </a:p>
          <a:p>
            <a:pPr lvl="1"/>
            <a:r>
              <a:rPr lang="en-GB" dirty="0"/>
              <a:t>Easy to explore</a:t>
            </a:r>
          </a:p>
          <a:p>
            <a:pPr lvl="1"/>
            <a:r>
              <a:rPr lang="en-GB" dirty="0"/>
              <a:t>Accessible</a:t>
            </a:r>
          </a:p>
          <a:p>
            <a:pPr lvl="1"/>
            <a:r>
              <a:rPr lang="en-GB" dirty="0"/>
              <a:t>Engaging</a:t>
            </a:r>
          </a:p>
          <a:p>
            <a:pPr lvl="1"/>
            <a:r>
              <a:rPr lang="en-GB" dirty="0"/>
              <a:t>Good for storytelling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E1BB21-08EC-B546-058C-B8A6EE5C59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0922A6-B2DB-ADBF-7E86-D3C467BDF7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University of Copenhagen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7D78C4-71EC-EE03-320B-56ADBD032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3</a:t>
            </a:fld>
            <a:endParaRPr lang="en-GB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378096B-0B64-F337-3A82-D349FDB3DDDD}"/>
              </a:ext>
            </a:extLst>
          </p:cNvPr>
          <p:cNvSpPr txBox="1"/>
          <p:nvPr/>
        </p:nvSpPr>
        <p:spPr>
          <a:xfrm>
            <a:off x="3108960" y="458763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dirty="0">
                <a:hlinkClick r:id="rId3"/>
              </a:rPr>
              <a:t>https://www.dr.dk/nyheder/webfeature/election-2019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763156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8B2B1-9FA8-2230-00DC-E79B6E45A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Reactivity in practice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73117A-07AF-648F-6F88-26FC2C886A4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76730" y="1618050"/>
            <a:ext cx="5507036" cy="4672800"/>
          </a:xfrm>
        </p:spPr>
        <p:txBody>
          <a:bodyPr/>
          <a:lstStyle/>
          <a:p>
            <a:r>
              <a:rPr lang="en-GB" dirty="0"/>
              <a:t>To get the value of a reactive variable, you call it like a </a:t>
            </a:r>
            <a:r>
              <a:rPr lang="en-GB" dirty="0">
                <a:solidFill>
                  <a:srgbClr val="0070C0"/>
                </a:solidFill>
              </a:rPr>
              <a:t>function()</a:t>
            </a:r>
          </a:p>
          <a:p>
            <a:endParaRPr lang="en-GB" dirty="0">
              <a:solidFill>
                <a:srgbClr val="0070C0"/>
              </a:solidFill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2CAEC2-A5AB-F209-47FC-14BE3A4436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C7420A-D62F-CB9A-DB13-688C2B8424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University of Copenhagen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1FA1AD-CC5F-954A-FA0F-9D2F53E17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30</a:t>
            </a:fld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EDB77E-23D0-123C-9FC7-2B33E3D765C1}"/>
              </a:ext>
            </a:extLst>
          </p:cNvPr>
          <p:cNvSpPr txBox="1"/>
          <p:nvPr/>
        </p:nvSpPr>
        <p:spPr>
          <a:xfrm>
            <a:off x="5962059" y="394692"/>
            <a:ext cx="6229941" cy="618630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GB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Make the input species reactive</a:t>
            </a:r>
            <a:endParaRPr lang="en-US" b="0" dirty="0">
              <a:solidFill>
                <a:srgbClr val="9CDCFE"/>
              </a:solidFill>
              <a:effectLst/>
              <a:latin typeface="Consolas" panose="020B0609020204030204" pitchFamily="49" charset="0"/>
            </a:endParaRPr>
          </a:p>
          <a:p>
            <a:r>
              <a:rPr lang="en-US" noProof="1">
                <a:solidFill>
                  <a:srgbClr val="9CDCFE"/>
                </a:solidFill>
                <a:latin typeface="Consolas" panose="020B0609020204030204" pitchFamily="49" charset="0"/>
              </a:rPr>
              <a:t>s </a:t>
            </a:r>
            <a:r>
              <a:rPr lang="en-US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&lt;-</a:t>
            </a:r>
            <a:r>
              <a:rPr lang="en-US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reactive</a:t>
            </a:r>
            <a:r>
              <a:rPr lang="en-US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({</a:t>
            </a:r>
          </a:p>
          <a:p>
            <a:r>
              <a:rPr lang="en-US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b="0" noProof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species</a:t>
            </a:r>
            <a:endParaRPr lang="en-US" b="0" noProof="1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})</a:t>
            </a:r>
          </a:p>
          <a:p>
            <a:endParaRPr lang="en-US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GB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</a:t>
            </a:r>
            <a:r>
              <a:rPr lang="en-GB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s is now reactive </a:t>
            </a:r>
          </a:p>
          <a:p>
            <a:r>
              <a:rPr lang="en-GB" dirty="0">
                <a:solidFill>
                  <a:srgbClr val="6A9955"/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# -&gt; write s()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s_body_mass</a:t>
            </a:r>
            <a:r>
              <a:rPr lang="en-US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&lt;-</a:t>
            </a:r>
            <a:r>
              <a:rPr lang="en-US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reactive</a:t>
            </a:r>
            <a:r>
              <a:rPr lang="en-US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({</a:t>
            </a:r>
          </a:p>
          <a:p>
            <a:r>
              <a:rPr lang="en-US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penguins</a:t>
            </a:r>
            <a:r>
              <a:rPr lang="en-US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%&gt;%</a:t>
            </a:r>
            <a:endParaRPr lang="en-US" b="0" noProof="1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noProof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filter</a:t>
            </a:r>
            <a:r>
              <a:rPr lang="en-US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species</a:t>
            </a:r>
            <a:r>
              <a:rPr lang="en-US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s()</a:t>
            </a:r>
            <a:r>
              <a:rPr lang="en-US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%&gt;%</a:t>
            </a:r>
            <a:endParaRPr lang="en-US" b="0" noProof="1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lang="en-US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body_mass_g</a:t>
            </a:r>
            <a:r>
              <a:rPr lang="en-US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})</a:t>
            </a:r>
          </a:p>
          <a:p>
            <a:endParaRPr lang="en-US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GB" b="0" noProof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</a:t>
            </a:r>
            <a:r>
              <a:rPr lang="en-GB" noProof="1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GB" b="0" noProof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s_body_mass is now reactive </a:t>
            </a:r>
          </a:p>
          <a:p>
            <a:r>
              <a:rPr lang="en-GB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output</a:t>
            </a:r>
            <a:r>
              <a:rPr lang="en-GB" b="0" noProof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GB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distPlot</a:t>
            </a:r>
            <a:r>
              <a:rPr lang="en-GB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&lt;-</a:t>
            </a:r>
            <a:r>
              <a:rPr lang="en-GB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renderPlot</a:t>
            </a:r>
            <a:r>
              <a:rPr lang="en-GB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({</a:t>
            </a:r>
          </a:p>
          <a:p>
            <a:r>
              <a:rPr lang="en-GB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ggplot</a:t>
            </a:r>
            <a:r>
              <a:rPr lang="en-GB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s_body_mass</a:t>
            </a:r>
            <a:r>
              <a:rPr lang="en-GB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(), </a:t>
            </a:r>
            <a:r>
              <a:rPr lang="en-GB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aes</a:t>
            </a:r>
            <a:r>
              <a:rPr lang="en-GB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GB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body_mass_g</a:t>
            </a:r>
            <a:r>
              <a:rPr lang="en-GB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 </a:t>
            </a:r>
            <a:r>
              <a:rPr lang="en-GB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endParaRPr lang="en-GB" b="0" noProof="1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geom_histogram</a:t>
            </a:r>
            <a:r>
              <a:rPr lang="en-GB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GB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endParaRPr lang="en-GB" b="0" noProof="1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labs</a:t>
            </a:r>
            <a:r>
              <a:rPr lang="en-GB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GB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GB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GB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noProof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"Body mass(g)"</a:t>
            </a:r>
            <a:r>
              <a:rPr lang="en-GB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GB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GB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GB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noProof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"Body mass of Palmer Penguins"</a:t>
            </a:r>
            <a:endParaRPr lang="en-GB" b="0" noProof="1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)</a:t>
            </a:r>
          </a:p>
          <a:p>
            <a:r>
              <a:rPr lang="en-GB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})</a:t>
            </a:r>
          </a:p>
        </p:txBody>
      </p:sp>
    </p:spTree>
    <p:extLst>
      <p:ext uri="{BB962C8B-B14F-4D97-AF65-F5344CB8AC3E}">
        <p14:creationId xmlns:p14="http://schemas.microsoft.com/office/powerpoint/2010/main" val="36122508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183D9-3642-B9DF-C52E-96ACD067F7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to put in the UI (frontend)?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F55C9F8-534F-7F59-6D5F-B9D3789A84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8964" y="1263015"/>
            <a:ext cx="5881505" cy="4672800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The basic/easiest skeleton:</a:t>
            </a:r>
          </a:p>
          <a:p>
            <a:pPr marL="457200" indent="-457200">
              <a:buAutoNum type="arabicPeriod"/>
            </a:pPr>
            <a:r>
              <a:rPr lang="en-GB" dirty="0"/>
              <a:t>Use the </a:t>
            </a:r>
            <a:r>
              <a:rPr lang="en-GB" dirty="0" err="1"/>
              <a:t>fluidPage</a:t>
            </a:r>
            <a:r>
              <a:rPr lang="en-GB" dirty="0"/>
              <a:t> function</a:t>
            </a:r>
          </a:p>
          <a:p>
            <a:pPr marL="457200" indent="-457200">
              <a:buAutoNum type="arabicPeriod"/>
            </a:pPr>
            <a:r>
              <a:rPr lang="en-GB" dirty="0"/>
              <a:t>2 main arguments:</a:t>
            </a:r>
          </a:p>
          <a:p>
            <a:pPr marL="457200" indent="-457200">
              <a:buAutoNum type="arabicPeriod"/>
            </a:pPr>
            <a:endParaRPr lang="en-GB" dirty="0"/>
          </a:p>
          <a:p>
            <a:pPr marL="457200" indent="-457200">
              <a:buAutoNum type="arabicPeriod"/>
            </a:pPr>
            <a:endParaRPr lang="en-GB" dirty="0"/>
          </a:p>
          <a:p>
            <a:pPr marL="457200" indent="-457200">
              <a:buAutoNum type="arabicPeriod"/>
            </a:pPr>
            <a:endParaRPr lang="en-GB" dirty="0"/>
          </a:p>
          <a:p>
            <a:pPr marL="457200" indent="-457200">
              <a:buAutoNum type="arabicPeriod"/>
            </a:pPr>
            <a:r>
              <a:rPr lang="en-GB" dirty="0" err="1"/>
              <a:t>sidebarLayout</a:t>
            </a:r>
            <a:r>
              <a:rPr lang="en-GB" dirty="0"/>
              <a:t> = 3 main arguments:</a:t>
            </a:r>
          </a:p>
          <a:p>
            <a:pPr marL="457200" indent="-457200">
              <a:buAutoNum type="arabicPeriod"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B619C9-EFE9-8E27-DB63-6CEA92EE48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FFBB6D-CA8E-33BE-F3F8-3AC2B23C16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University of Copenhagen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E8129E-A523-C6B7-2583-CBD4248CC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31</a:t>
            </a:fld>
            <a:endParaRPr lang="en-GB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18AD0D-70B8-CAB2-72F0-E9DF9FD0ABCE}"/>
              </a:ext>
            </a:extLst>
          </p:cNvPr>
          <p:cNvSpPr txBox="1"/>
          <p:nvPr/>
        </p:nvSpPr>
        <p:spPr>
          <a:xfrm>
            <a:off x="6960717" y="2630764"/>
            <a:ext cx="5029721" cy="232469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da-DK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ui</a:t>
            </a:r>
            <a:r>
              <a:rPr lang="da-DK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a-DK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&lt;-</a:t>
            </a:r>
            <a:r>
              <a:rPr lang="da-DK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a-DK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fluidPage</a:t>
            </a:r>
            <a:r>
              <a:rPr lang="da-DK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da-DK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da-DK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titlePanel</a:t>
            </a:r>
            <a:r>
              <a:rPr lang="da-DK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a-DK" b="0" noProof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"title panel"</a:t>
            </a:r>
            <a:r>
              <a:rPr lang="da-DK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da-DK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da-DK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sidebarLayout</a:t>
            </a:r>
            <a:r>
              <a:rPr lang="da-DK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da-DK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da-DK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da-DK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a-DK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a-DK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a-DK" b="0" noProof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"right"</a:t>
            </a:r>
            <a:r>
              <a:rPr lang="da-DK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da-DK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da-DK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sidebarPanel</a:t>
            </a:r>
            <a:r>
              <a:rPr lang="da-DK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a-DK" b="0" noProof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"sidebar panel"</a:t>
            </a:r>
            <a:r>
              <a:rPr lang="da-DK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da-DK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da-DK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mainPanel</a:t>
            </a:r>
            <a:r>
              <a:rPr lang="da-DK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a-DK" b="0" noProof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"main panel"</a:t>
            </a:r>
            <a:r>
              <a:rPr lang="da-DK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da-DK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)</a:t>
            </a:r>
          </a:p>
          <a:p>
            <a:r>
              <a:rPr lang="da-DK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graphicFrame>
        <p:nvGraphicFramePr>
          <p:cNvPr id="15" name="Table 10">
            <a:extLst>
              <a:ext uri="{FF2B5EF4-FFF2-40B4-BE49-F238E27FC236}">
                <a16:creationId xmlns:a16="http://schemas.microsoft.com/office/drawing/2014/main" id="{0BEA76CA-11CA-3F1F-FF15-F7AB003BC29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85053353"/>
              </p:ext>
            </p:extLst>
          </p:nvPr>
        </p:nvGraphicFramePr>
        <p:xfrm>
          <a:off x="956033" y="2794621"/>
          <a:ext cx="4560924" cy="13490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38630">
                  <a:extLst>
                    <a:ext uri="{9D8B030D-6E8A-4147-A177-3AD203B41FA5}">
                      <a16:colId xmlns:a16="http://schemas.microsoft.com/office/drawing/2014/main" val="3803751919"/>
                    </a:ext>
                  </a:extLst>
                </a:gridCol>
                <a:gridCol w="2822294">
                  <a:extLst>
                    <a:ext uri="{9D8B030D-6E8A-4147-A177-3AD203B41FA5}">
                      <a16:colId xmlns:a16="http://schemas.microsoft.com/office/drawing/2014/main" val="538667662"/>
                    </a:ext>
                  </a:extLst>
                </a:gridCol>
              </a:tblGrid>
              <a:tr h="384971">
                <a:tc>
                  <a:txBody>
                    <a:bodyPr/>
                    <a:lstStyle/>
                    <a:p>
                      <a:r>
                        <a:rPr lang="en-GB" sz="1600" dirty="0"/>
                        <a:t>Argument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2454396"/>
                  </a:ext>
                </a:extLst>
              </a:tr>
              <a:tr h="384971">
                <a:tc>
                  <a:txBody>
                    <a:bodyPr/>
                    <a:lstStyle/>
                    <a:p>
                      <a:r>
                        <a:rPr lang="en-GB" sz="1600" dirty="0" err="1">
                          <a:latin typeface="Consolas" panose="020B0609020204030204" pitchFamily="49" charset="0"/>
                        </a:rPr>
                        <a:t>titlePanel</a:t>
                      </a:r>
                      <a:endParaRPr lang="en-GB" sz="16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The title of the app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5823689"/>
                  </a:ext>
                </a:extLst>
              </a:tr>
              <a:tr h="497633">
                <a:tc>
                  <a:txBody>
                    <a:bodyPr/>
                    <a:lstStyle/>
                    <a:p>
                      <a:r>
                        <a:rPr lang="en-GB" sz="1600" dirty="0" err="1">
                          <a:latin typeface="Consolas" panose="020B0609020204030204" pitchFamily="49" charset="0"/>
                        </a:rPr>
                        <a:t>sidebarLayout</a:t>
                      </a:r>
                      <a:endParaRPr lang="en-GB" sz="16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Layout with one sidebar panel and a main panel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9848378"/>
                  </a:ext>
                </a:extLst>
              </a:tr>
            </a:tbl>
          </a:graphicData>
        </a:graphic>
      </p:graphicFrame>
      <p:graphicFrame>
        <p:nvGraphicFramePr>
          <p:cNvPr id="16" name="Table 10">
            <a:extLst>
              <a:ext uri="{FF2B5EF4-FFF2-40B4-BE49-F238E27FC236}">
                <a16:creationId xmlns:a16="http://schemas.microsoft.com/office/drawing/2014/main" id="{90F80DD7-40F5-7AFA-48D9-0588E3E5D43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0339733"/>
              </p:ext>
            </p:extLst>
          </p:nvPr>
        </p:nvGraphicFramePr>
        <p:xfrm>
          <a:off x="956033" y="4812908"/>
          <a:ext cx="4966896" cy="17652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7505">
                  <a:extLst>
                    <a:ext uri="{9D8B030D-6E8A-4147-A177-3AD203B41FA5}">
                      <a16:colId xmlns:a16="http://schemas.microsoft.com/office/drawing/2014/main" val="3803751919"/>
                    </a:ext>
                  </a:extLst>
                </a:gridCol>
                <a:gridCol w="3339391">
                  <a:extLst>
                    <a:ext uri="{9D8B030D-6E8A-4147-A177-3AD203B41FA5}">
                      <a16:colId xmlns:a16="http://schemas.microsoft.com/office/drawing/2014/main" val="538667662"/>
                    </a:ext>
                  </a:extLst>
                </a:gridCol>
              </a:tblGrid>
              <a:tr h="384971">
                <a:tc>
                  <a:txBody>
                    <a:bodyPr/>
                    <a:lstStyle/>
                    <a:p>
                      <a:r>
                        <a:rPr lang="en-GB" sz="1600" dirty="0"/>
                        <a:t>Argument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2454396"/>
                  </a:ext>
                </a:extLst>
              </a:tr>
              <a:tr h="384971"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Consolas" panose="020B0609020204030204" pitchFamily="49" charset="0"/>
                        </a:rPr>
                        <a:t>position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Where to put the sidebar panel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5823689"/>
                  </a:ext>
                </a:extLst>
              </a:tr>
              <a:tr h="497633">
                <a:tc>
                  <a:txBody>
                    <a:bodyPr/>
                    <a:lstStyle/>
                    <a:p>
                      <a:r>
                        <a:rPr lang="en-GB" sz="1600" dirty="0" err="1">
                          <a:latin typeface="Consolas" panose="020B0609020204030204" pitchFamily="49" charset="0"/>
                        </a:rPr>
                        <a:t>sidebarPanel</a:t>
                      </a:r>
                      <a:endParaRPr lang="en-GB" sz="16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The content of the sidebar panel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9848378"/>
                  </a:ext>
                </a:extLst>
              </a:tr>
              <a:tr h="497633">
                <a:tc>
                  <a:txBody>
                    <a:bodyPr/>
                    <a:lstStyle/>
                    <a:p>
                      <a:r>
                        <a:rPr lang="en-GB" sz="1600" dirty="0" err="1">
                          <a:latin typeface="Consolas" panose="020B0609020204030204" pitchFamily="49" charset="0"/>
                        </a:rPr>
                        <a:t>mainPanel</a:t>
                      </a:r>
                      <a:endParaRPr lang="en-GB" sz="16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The content of the main panel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24911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66476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183D9-3642-B9DF-C52E-96ACD067F7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to put in the UI (frontend)?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F55C9F8-534F-7F59-6D5F-B9D3789A84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8964" y="1263015"/>
            <a:ext cx="5881505" cy="3622494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Skeleton with input/output:</a:t>
            </a:r>
          </a:p>
          <a:p>
            <a:pPr marL="457200" indent="-457200">
              <a:buFont typeface="+mj-lt"/>
              <a:buAutoNum type="arabicPeriod" startAt="4"/>
            </a:pPr>
            <a:r>
              <a:rPr lang="en-GB" dirty="0"/>
              <a:t>Add a widget to control the input in the sidebar panel:</a:t>
            </a:r>
          </a:p>
          <a:p>
            <a:pPr marL="457200" indent="-457200">
              <a:buFont typeface="+mj-lt"/>
              <a:buAutoNum type="arabicPeriod" startAt="4"/>
            </a:pPr>
            <a:endParaRPr lang="en-GB" dirty="0"/>
          </a:p>
          <a:p>
            <a:pPr marL="457200" indent="-457200">
              <a:buFont typeface="+mj-lt"/>
              <a:buAutoNum type="arabicPeriod" startAt="4"/>
            </a:pPr>
            <a:endParaRPr lang="en-GB" dirty="0"/>
          </a:p>
          <a:p>
            <a:pPr marL="457200" indent="-457200">
              <a:buFont typeface="+mj-lt"/>
              <a:buAutoNum type="arabicPeriod" startAt="4"/>
            </a:pPr>
            <a:endParaRPr lang="en-GB" dirty="0"/>
          </a:p>
          <a:p>
            <a:pPr marL="457200" indent="-457200">
              <a:buFont typeface="+mj-lt"/>
              <a:buAutoNum type="arabicPeriod" startAt="4"/>
            </a:pPr>
            <a:endParaRPr lang="en-GB" dirty="0"/>
          </a:p>
          <a:p>
            <a:pPr marL="816338" lvl="1" indent="-457200"/>
            <a:r>
              <a:rPr lang="en-GB" dirty="0"/>
              <a:t>At least 2 arguments for each widget:</a:t>
            </a:r>
          </a:p>
          <a:p>
            <a:pPr marL="1170000" lvl="2" indent="-457200"/>
            <a:endParaRPr lang="en-GB" dirty="0"/>
          </a:p>
          <a:p>
            <a:pPr marL="457200" indent="-457200">
              <a:buAutoNum type="arabicPeriod" startAt="4"/>
            </a:pPr>
            <a:endParaRPr lang="en-GB" dirty="0"/>
          </a:p>
          <a:p>
            <a:pPr marL="457200" indent="-457200">
              <a:buAutoNum type="arabicPeriod" startAt="4"/>
            </a:pPr>
            <a:endParaRPr lang="en-GB" dirty="0"/>
          </a:p>
          <a:p>
            <a:pPr marL="457200" indent="-457200">
              <a:buAutoNum type="arabicPeriod" startAt="4"/>
            </a:pPr>
            <a:endParaRPr lang="en-GB" dirty="0"/>
          </a:p>
          <a:p>
            <a:pPr marL="457200" indent="-457200">
              <a:buAutoNum type="arabicPeriod" startAt="4"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B619C9-EFE9-8E27-DB63-6CEA92EE48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FFBB6D-CA8E-33BE-F3F8-3AC2B23C16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University of Copenhagen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E8129E-A523-C6B7-2583-CBD4248CC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32</a:t>
            </a:fld>
            <a:endParaRPr lang="en-GB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18AD0D-70B8-CAB2-72F0-E9DF9FD0ABCE}"/>
              </a:ext>
            </a:extLst>
          </p:cNvPr>
          <p:cNvSpPr txBox="1"/>
          <p:nvPr/>
        </p:nvSpPr>
        <p:spPr>
          <a:xfrm>
            <a:off x="6727076" y="1529715"/>
            <a:ext cx="5231282" cy="397031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GB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ui</a:t>
            </a:r>
            <a:r>
              <a:rPr lang="en-GB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&lt;-</a:t>
            </a:r>
            <a:r>
              <a:rPr lang="en-GB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fluidPage</a:t>
            </a:r>
            <a:r>
              <a:rPr lang="en-GB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GB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titlePanel</a:t>
            </a:r>
            <a:r>
              <a:rPr lang="en-GB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noProof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"Hello Shiny!"</a:t>
            </a:r>
            <a:r>
              <a:rPr lang="en-GB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en-GB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sidebarLayout</a:t>
            </a:r>
            <a:r>
              <a:rPr lang="en-GB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GB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sidebarPanel</a:t>
            </a:r>
            <a:r>
              <a:rPr lang="en-GB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GB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GB" b="0" noProof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Slider input</a:t>
            </a:r>
            <a:endParaRPr lang="en-GB" b="0" noProof="1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GB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sliderInput</a:t>
            </a:r>
            <a:r>
              <a:rPr lang="en-GB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GB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inputId</a:t>
            </a:r>
            <a:r>
              <a:rPr lang="en-GB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noProof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"bins"</a:t>
            </a:r>
            <a:r>
              <a:rPr lang="en-GB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GB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en-GB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noProof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"Number of bins:"</a:t>
            </a:r>
            <a:r>
              <a:rPr lang="en-GB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GB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min</a:t>
            </a:r>
            <a:r>
              <a:rPr lang="en-GB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noProof="1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max</a:t>
            </a:r>
            <a:r>
              <a:rPr lang="en-GB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noProof="1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</a:t>
            </a:r>
            <a:r>
              <a:rPr lang="en-GB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GB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noProof="1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</a:t>
            </a:r>
            <a:endParaRPr lang="en-GB" b="0" noProof="1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)</a:t>
            </a:r>
          </a:p>
          <a:p>
            <a:r>
              <a:rPr lang="en-GB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),</a:t>
            </a:r>
          </a:p>
          <a:p>
            <a:r>
              <a:rPr lang="en-GB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mainPanel</a:t>
            </a:r>
            <a:r>
              <a:rPr lang="en-GB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noProof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“main panel"</a:t>
            </a:r>
            <a:r>
              <a:rPr lang="en-GB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GB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)</a:t>
            </a:r>
          </a:p>
          <a:p>
            <a:r>
              <a:rPr lang="en-GB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graphicFrame>
        <p:nvGraphicFramePr>
          <p:cNvPr id="16" name="Table 10">
            <a:extLst>
              <a:ext uri="{FF2B5EF4-FFF2-40B4-BE49-F238E27FC236}">
                <a16:creationId xmlns:a16="http://schemas.microsoft.com/office/drawing/2014/main" id="{90F80DD7-40F5-7AFA-48D9-0588E3E5D43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83214786"/>
              </p:ext>
            </p:extLst>
          </p:nvPr>
        </p:nvGraphicFramePr>
        <p:xfrm>
          <a:off x="921139" y="2691026"/>
          <a:ext cx="4966896" cy="15326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7505">
                  <a:extLst>
                    <a:ext uri="{9D8B030D-6E8A-4147-A177-3AD203B41FA5}">
                      <a16:colId xmlns:a16="http://schemas.microsoft.com/office/drawing/2014/main" val="3803751919"/>
                    </a:ext>
                  </a:extLst>
                </a:gridCol>
                <a:gridCol w="3339391">
                  <a:extLst>
                    <a:ext uri="{9D8B030D-6E8A-4147-A177-3AD203B41FA5}">
                      <a16:colId xmlns:a16="http://schemas.microsoft.com/office/drawing/2014/main" val="538667662"/>
                    </a:ext>
                  </a:extLst>
                </a:gridCol>
              </a:tblGrid>
              <a:tr h="357036">
                <a:tc>
                  <a:txBody>
                    <a:bodyPr/>
                    <a:lstStyle/>
                    <a:p>
                      <a:r>
                        <a:rPr lang="en-GB" sz="1600" dirty="0"/>
                        <a:t>Argument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2454396"/>
                  </a:ext>
                </a:extLst>
              </a:tr>
              <a:tr h="357036">
                <a:tc>
                  <a:txBody>
                    <a:bodyPr/>
                    <a:lstStyle/>
                    <a:p>
                      <a:r>
                        <a:rPr lang="en-GB" sz="1600" dirty="0" err="1">
                          <a:latin typeface="Consolas" panose="020B0609020204030204" pitchFamily="49" charset="0"/>
                        </a:rPr>
                        <a:t>numericInput</a:t>
                      </a:r>
                      <a:endParaRPr lang="en-GB" sz="16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Field to enter numbers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5823689"/>
                  </a:ext>
                </a:extLst>
              </a:tr>
              <a:tr h="357036">
                <a:tc>
                  <a:txBody>
                    <a:bodyPr/>
                    <a:lstStyle/>
                    <a:p>
                      <a:r>
                        <a:rPr lang="en-GB" sz="1600" dirty="0" err="1">
                          <a:latin typeface="Consolas" panose="020B0609020204030204" pitchFamily="49" charset="0"/>
                        </a:rPr>
                        <a:t>selectInput</a:t>
                      </a:r>
                      <a:endParaRPr lang="en-GB" sz="16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A box with choices to select from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301779"/>
                  </a:ext>
                </a:extLst>
              </a:tr>
              <a:tr h="461523">
                <a:tc>
                  <a:txBody>
                    <a:bodyPr/>
                    <a:lstStyle/>
                    <a:p>
                      <a:r>
                        <a:rPr lang="en-GB" sz="1600" dirty="0" err="1">
                          <a:latin typeface="Consolas" panose="020B0609020204030204" pitchFamily="49" charset="0"/>
                        </a:rPr>
                        <a:t>sliderInput</a:t>
                      </a:r>
                      <a:endParaRPr lang="en-GB" sz="16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A slider bar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9848378"/>
                  </a:ext>
                </a:extLst>
              </a:tr>
            </a:tbl>
          </a:graphicData>
        </a:graphic>
      </p:graphicFrame>
      <p:graphicFrame>
        <p:nvGraphicFramePr>
          <p:cNvPr id="4" name="Table 10">
            <a:extLst>
              <a:ext uri="{FF2B5EF4-FFF2-40B4-BE49-F238E27FC236}">
                <a16:creationId xmlns:a16="http://schemas.microsoft.com/office/drawing/2014/main" id="{380A8CC0-5A83-436B-E66B-F0FE5C0487E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7190840"/>
              </p:ext>
            </p:extLst>
          </p:nvPr>
        </p:nvGraphicFramePr>
        <p:xfrm>
          <a:off x="921139" y="5011860"/>
          <a:ext cx="4966896" cy="11549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7505">
                  <a:extLst>
                    <a:ext uri="{9D8B030D-6E8A-4147-A177-3AD203B41FA5}">
                      <a16:colId xmlns:a16="http://schemas.microsoft.com/office/drawing/2014/main" val="3803751919"/>
                    </a:ext>
                  </a:extLst>
                </a:gridCol>
                <a:gridCol w="3339391">
                  <a:extLst>
                    <a:ext uri="{9D8B030D-6E8A-4147-A177-3AD203B41FA5}">
                      <a16:colId xmlns:a16="http://schemas.microsoft.com/office/drawing/2014/main" val="538667662"/>
                    </a:ext>
                  </a:extLst>
                </a:gridCol>
              </a:tblGrid>
              <a:tr h="384971">
                <a:tc>
                  <a:txBody>
                    <a:bodyPr/>
                    <a:lstStyle/>
                    <a:p>
                      <a:r>
                        <a:rPr lang="en-GB" sz="1600" dirty="0"/>
                        <a:t>Argument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2454396"/>
                  </a:ext>
                </a:extLst>
              </a:tr>
              <a:tr h="384971">
                <a:tc>
                  <a:txBody>
                    <a:bodyPr/>
                    <a:lstStyle/>
                    <a:p>
                      <a:r>
                        <a:rPr lang="en-GB" sz="1600" dirty="0" err="1">
                          <a:latin typeface="Consolas" panose="020B0609020204030204" pitchFamily="49" charset="0"/>
                        </a:rPr>
                        <a:t>inputId</a:t>
                      </a:r>
                      <a:endParaRPr lang="en-GB" sz="16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The name of the input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5823689"/>
                  </a:ext>
                </a:extLst>
              </a:tr>
              <a:tr h="384971"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Consolas" panose="020B0609020204030204" pitchFamily="49" charset="0"/>
                        </a:rPr>
                        <a:t>label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The title of the widget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3017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732564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183D9-3642-B9DF-C52E-96ACD067F7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to put in the UI (frontend)?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F55C9F8-534F-7F59-6D5F-B9D3789A84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8964" y="1263015"/>
            <a:ext cx="5881505" cy="3866924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Skeleton with input/output:</a:t>
            </a:r>
          </a:p>
          <a:p>
            <a:pPr marL="457200" indent="-457200">
              <a:buFont typeface="+mj-lt"/>
              <a:buAutoNum type="arabicPeriod" startAt="5"/>
            </a:pPr>
            <a:r>
              <a:rPr lang="en-GB" dirty="0"/>
              <a:t>Display a reactive output:</a:t>
            </a:r>
          </a:p>
          <a:p>
            <a:pPr marL="457200" indent="-457200">
              <a:buFont typeface="+mj-lt"/>
              <a:buAutoNum type="arabicPeriod" startAt="5"/>
            </a:pPr>
            <a:endParaRPr lang="en-GB" dirty="0"/>
          </a:p>
          <a:p>
            <a:pPr marL="457200" indent="-457200">
              <a:buFont typeface="+mj-lt"/>
              <a:buAutoNum type="arabicPeriod" startAt="5"/>
            </a:pPr>
            <a:endParaRPr lang="en-GB" dirty="0"/>
          </a:p>
          <a:p>
            <a:pPr marL="457200" indent="-457200">
              <a:buFont typeface="+mj-lt"/>
              <a:buAutoNum type="arabicPeriod" startAt="5"/>
            </a:pPr>
            <a:endParaRPr lang="en-GB" dirty="0"/>
          </a:p>
          <a:p>
            <a:pPr lvl="1"/>
            <a:r>
              <a:rPr lang="en-GB" dirty="0"/>
              <a:t>One main argument for </a:t>
            </a:r>
            <a:r>
              <a:rPr lang="en-GB" dirty="0" err="1"/>
              <a:t>plotOutput</a:t>
            </a:r>
            <a:r>
              <a:rPr lang="en-GB" dirty="0"/>
              <a:t>:</a:t>
            </a:r>
          </a:p>
          <a:p>
            <a:pPr marL="457200" indent="-457200">
              <a:buFont typeface="+mj-lt"/>
              <a:buAutoNum type="arabicPeriod" startAt="5"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B619C9-EFE9-8E27-DB63-6CEA92EE48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FFBB6D-CA8E-33BE-F3F8-3AC2B23C16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University of Copenhagen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E8129E-A523-C6B7-2583-CBD4248CC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33</a:t>
            </a:fld>
            <a:endParaRPr lang="en-GB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18AD0D-70B8-CAB2-72F0-E9DF9FD0ABCE}"/>
              </a:ext>
            </a:extLst>
          </p:cNvPr>
          <p:cNvSpPr txBox="1"/>
          <p:nvPr/>
        </p:nvSpPr>
        <p:spPr>
          <a:xfrm>
            <a:off x="6727076" y="1529715"/>
            <a:ext cx="5231282" cy="480131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GB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ui</a:t>
            </a:r>
            <a:r>
              <a:rPr lang="en-GB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&lt;-</a:t>
            </a:r>
            <a:r>
              <a:rPr lang="en-GB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fluidPage</a:t>
            </a:r>
            <a:r>
              <a:rPr lang="en-GB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GB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titlePanel</a:t>
            </a:r>
            <a:r>
              <a:rPr lang="en-GB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noProof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"Hello Shiny!"</a:t>
            </a:r>
            <a:r>
              <a:rPr lang="en-GB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en-GB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sidebarLayout</a:t>
            </a:r>
            <a:r>
              <a:rPr lang="en-GB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GB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sidebarPanel</a:t>
            </a:r>
            <a:r>
              <a:rPr lang="en-GB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GB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GB" b="0" noProof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Slider input</a:t>
            </a:r>
            <a:endParaRPr lang="en-GB" b="0" noProof="1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GB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sliderInput</a:t>
            </a:r>
            <a:r>
              <a:rPr lang="en-GB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GB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inputId</a:t>
            </a:r>
            <a:r>
              <a:rPr lang="en-GB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noProof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"bins"</a:t>
            </a:r>
            <a:r>
              <a:rPr lang="en-GB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GB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en-GB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noProof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"Number of bins:"</a:t>
            </a:r>
            <a:r>
              <a:rPr lang="en-GB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GB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min</a:t>
            </a:r>
            <a:r>
              <a:rPr lang="en-GB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noProof="1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max</a:t>
            </a:r>
            <a:r>
              <a:rPr lang="en-GB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noProof="1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</a:t>
            </a:r>
            <a:r>
              <a:rPr lang="en-GB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GB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noProof="1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</a:t>
            </a:r>
            <a:endParaRPr lang="en-GB" b="0" noProof="1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)</a:t>
            </a:r>
          </a:p>
          <a:p>
            <a:r>
              <a:rPr lang="en-GB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),</a:t>
            </a:r>
          </a:p>
          <a:p>
            <a:r>
              <a:rPr lang="en-GB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mainPanel</a:t>
            </a:r>
            <a:r>
              <a:rPr lang="en-GB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GB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GB" b="0" noProof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Plot output</a:t>
            </a:r>
            <a:endParaRPr lang="en-GB" b="0" noProof="1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GB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plotOutput</a:t>
            </a:r>
            <a:r>
              <a:rPr lang="en-GB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outputId</a:t>
            </a:r>
            <a:r>
              <a:rPr lang="en-GB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noProof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"distPlot"</a:t>
            </a:r>
            <a:r>
              <a:rPr lang="en-GB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GB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)</a:t>
            </a:r>
          </a:p>
          <a:p>
            <a:r>
              <a:rPr lang="en-GB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)</a:t>
            </a:r>
          </a:p>
          <a:p>
            <a:r>
              <a:rPr lang="en-GB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graphicFrame>
        <p:nvGraphicFramePr>
          <p:cNvPr id="3" name="Table 10">
            <a:extLst>
              <a:ext uri="{FF2B5EF4-FFF2-40B4-BE49-F238E27FC236}">
                <a16:creationId xmlns:a16="http://schemas.microsoft.com/office/drawing/2014/main" id="{509E454A-45E0-6073-B628-AD7907D5A8B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85242946"/>
              </p:ext>
            </p:extLst>
          </p:nvPr>
        </p:nvGraphicFramePr>
        <p:xfrm>
          <a:off x="1199813" y="2229985"/>
          <a:ext cx="3801110" cy="13315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08041">
                  <a:extLst>
                    <a:ext uri="{9D8B030D-6E8A-4147-A177-3AD203B41FA5}">
                      <a16:colId xmlns:a16="http://schemas.microsoft.com/office/drawing/2014/main" val="3803751919"/>
                    </a:ext>
                  </a:extLst>
                </a:gridCol>
                <a:gridCol w="1793069">
                  <a:extLst>
                    <a:ext uri="{9D8B030D-6E8A-4147-A177-3AD203B41FA5}">
                      <a16:colId xmlns:a16="http://schemas.microsoft.com/office/drawing/2014/main" val="538667662"/>
                    </a:ext>
                  </a:extLst>
                </a:gridCol>
              </a:tblGrid>
              <a:tr h="367417">
                <a:tc>
                  <a:txBody>
                    <a:bodyPr/>
                    <a:lstStyle/>
                    <a:p>
                      <a:r>
                        <a:rPr lang="en-GB" sz="1600" dirty="0"/>
                        <a:t>Argument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2454396"/>
                  </a:ext>
                </a:extLst>
              </a:tr>
              <a:tr h="384971">
                <a:tc>
                  <a:txBody>
                    <a:bodyPr/>
                    <a:lstStyle/>
                    <a:p>
                      <a:r>
                        <a:rPr lang="en-GB" sz="1600" dirty="0" err="1">
                          <a:latin typeface="Consolas" panose="020B0609020204030204" pitchFamily="49" charset="0"/>
                        </a:rPr>
                        <a:t>dateTableOutput</a:t>
                      </a:r>
                      <a:r>
                        <a:rPr lang="en-GB" sz="1600" dirty="0">
                          <a:latin typeface="Consolas" panose="020B0609020204030204" pitchFamily="49" charset="0"/>
                        </a:rPr>
                        <a:t>, </a:t>
                      </a:r>
                    </a:p>
                    <a:p>
                      <a:r>
                        <a:rPr lang="en-GB" sz="1600" dirty="0" err="1">
                          <a:latin typeface="Consolas" panose="020B0609020204030204" pitchFamily="49" charset="0"/>
                        </a:rPr>
                        <a:t>tableOutput</a:t>
                      </a:r>
                      <a:endParaRPr lang="en-GB" sz="16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Creates a table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5823689"/>
                  </a:ext>
                </a:extLst>
              </a:tr>
              <a:tr h="384971">
                <a:tc>
                  <a:txBody>
                    <a:bodyPr/>
                    <a:lstStyle/>
                    <a:p>
                      <a:r>
                        <a:rPr lang="en-GB" sz="1600" dirty="0" err="1">
                          <a:latin typeface="Consolas" panose="020B0609020204030204" pitchFamily="49" charset="0"/>
                        </a:rPr>
                        <a:t>plotOutput</a:t>
                      </a:r>
                      <a:endParaRPr lang="en-GB" sz="16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Creates a plot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301779"/>
                  </a:ext>
                </a:extLst>
              </a:tr>
            </a:tbl>
          </a:graphicData>
        </a:graphic>
      </p:graphicFrame>
      <p:graphicFrame>
        <p:nvGraphicFramePr>
          <p:cNvPr id="4" name="Table 10">
            <a:extLst>
              <a:ext uri="{FF2B5EF4-FFF2-40B4-BE49-F238E27FC236}">
                <a16:creationId xmlns:a16="http://schemas.microsoft.com/office/drawing/2014/main" id="{33E78766-1795-4961-EABB-21C48EA9116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85385609"/>
              </p:ext>
            </p:extLst>
          </p:nvPr>
        </p:nvGraphicFramePr>
        <p:xfrm>
          <a:off x="1199813" y="4123585"/>
          <a:ext cx="3801110" cy="769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0541">
                  <a:extLst>
                    <a:ext uri="{9D8B030D-6E8A-4147-A177-3AD203B41FA5}">
                      <a16:colId xmlns:a16="http://schemas.microsoft.com/office/drawing/2014/main" val="3803751919"/>
                    </a:ext>
                  </a:extLst>
                </a:gridCol>
                <a:gridCol w="2710569">
                  <a:extLst>
                    <a:ext uri="{9D8B030D-6E8A-4147-A177-3AD203B41FA5}">
                      <a16:colId xmlns:a16="http://schemas.microsoft.com/office/drawing/2014/main" val="538667662"/>
                    </a:ext>
                  </a:extLst>
                </a:gridCol>
              </a:tblGrid>
              <a:tr h="384971">
                <a:tc>
                  <a:txBody>
                    <a:bodyPr/>
                    <a:lstStyle/>
                    <a:p>
                      <a:r>
                        <a:rPr lang="en-GB" sz="1600" dirty="0"/>
                        <a:t>Argument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2454396"/>
                  </a:ext>
                </a:extLst>
              </a:tr>
              <a:tr h="384971">
                <a:tc>
                  <a:txBody>
                    <a:bodyPr/>
                    <a:lstStyle/>
                    <a:p>
                      <a:r>
                        <a:rPr lang="en-GB" sz="1600" dirty="0" err="1">
                          <a:latin typeface="Consolas" panose="020B0609020204030204" pitchFamily="49" charset="0"/>
                        </a:rPr>
                        <a:t>outputId</a:t>
                      </a:r>
                      <a:endParaRPr lang="en-GB" sz="16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The name of the output plot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58236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871150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7EC793-4742-2B8B-3A0C-0E3581DB14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Bonus: animations</a:t>
            </a:r>
            <a:br>
              <a:rPr lang="en-GB" dirty="0"/>
            </a:br>
            <a:r>
              <a:rPr lang="en-GB" dirty="0" err="1">
                <a:solidFill>
                  <a:srgbClr val="9CDCFE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install.packages</a:t>
            </a:r>
            <a:r>
              <a:rPr lang="en-GB" dirty="0">
                <a:solidFill>
                  <a:srgbClr val="9CDCFE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(“</a:t>
            </a:r>
            <a:r>
              <a:rPr lang="en-GB" dirty="0" err="1">
                <a:solidFill>
                  <a:srgbClr val="9CDCFE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gganimate</a:t>
            </a:r>
            <a:r>
              <a:rPr lang="en-GB" dirty="0">
                <a:solidFill>
                  <a:srgbClr val="9CDCFE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”)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58D46E-FAE5-E525-7099-DDCD6656A55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dirty="0"/>
              <a:t>Key point here is “</a:t>
            </a:r>
            <a:r>
              <a:rPr lang="en-GB" dirty="0" err="1"/>
              <a:t>transition_time</a:t>
            </a:r>
            <a:r>
              <a:rPr lang="en-GB" dirty="0"/>
              <a:t>” to set how the points will change from one frame to another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A1050D-443C-BCBD-DB66-FDBCA9A6DF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3A021A-E8C0-7B38-C81F-060F9D40C2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University of Copenhagen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89165E-4432-FFFB-3B02-163BD25BA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34</a:t>
            </a:fld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3B7FD5-002D-152F-3C3A-33CBCB7E8DA2}"/>
              </a:ext>
            </a:extLst>
          </p:cNvPr>
          <p:cNvSpPr txBox="1"/>
          <p:nvPr/>
        </p:nvSpPr>
        <p:spPr>
          <a:xfrm>
            <a:off x="6095207" y="1628775"/>
            <a:ext cx="5945762" cy="501675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GB" sz="1600" b="0" noProof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library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6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gganimate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GB" sz="1600" b="0" noProof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library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6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gapminder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sz="16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rstat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&lt;-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ggplot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6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gapminder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6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aes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6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gdpPercap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6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lifeExp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6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pop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6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colour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country</a:t>
            </a:r>
            <a:endParaRPr lang="en-GB" sz="1600" b="0" noProof="1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)</a:t>
            </a:r>
          </a:p>
          <a:p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GB" sz="1600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endParaRPr lang="en-GB" sz="1600" b="0" noProof="1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6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geom_point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6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show.legend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noProof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6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alpha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noProof="1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0.7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GB" sz="1600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endParaRPr lang="en-GB" sz="1600" b="0" noProof="1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6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scale_color_viridis_d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GB" sz="1600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endParaRPr lang="en-GB" sz="1600" b="0" noProof="1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6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scale_size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6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noProof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600" b="0" noProof="1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600" b="0" noProof="1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12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 </a:t>
            </a:r>
            <a:r>
              <a:rPr lang="en-GB" sz="1600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endParaRPr lang="en-GB" sz="1600" b="0" noProof="1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6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scale_x_log10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GB" sz="1600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endParaRPr lang="en-GB" sz="1600" b="0" noProof="1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6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labs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6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noProof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"GDP per capita"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6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noProof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"Life expectancy"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sz="16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ranim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&lt;-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rstat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endParaRPr lang="en-GB" sz="1600" b="0" noProof="1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6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transition_time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6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year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GB" sz="1600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endParaRPr lang="en-GB" sz="1600" b="0" noProof="1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6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labs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6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noProof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"Year: {frame_time}"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sz="16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animate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6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ranim</a:t>
            </a:r>
            <a:r>
              <a:rPr lang="en-GB" sz="16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4091885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blue and green swirls&#10;&#10;Description automatically generated">
            <a:extLst>
              <a:ext uri="{FF2B5EF4-FFF2-40B4-BE49-F238E27FC236}">
                <a16:creationId xmlns:a16="http://schemas.microsoft.com/office/drawing/2014/main" id="{58CDC6AB-690F-F296-14E0-6EA85794CF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521" b="10367"/>
          <a:stretch/>
        </p:blipFill>
        <p:spPr>
          <a:xfrm>
            <a:off x="1" y="331200"/>
            <a:ext cx="12191999" cy="6526800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73584C4-7B72-5FF3-7D69-168D8B0EA1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5" y="756000"/>
            <a:ext cx="6822000" cy="1065828"/>
          </a:xfrm>
        </p:spPr>
        <p:txBody>
          <a:bodyPr wrap="square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GB" sz="2600" dirty="0"/>
              <a:t>In practice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200189-9A3B-57ED-80A7-3B4F94826DC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329111" y="85745"/>
            <a:ext cx="814976" cy="176797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r>
              <a:rPr lang="en-GB" dirty="0"/>
              <a:t>09/11/2022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FF54CF-C558-2A10-1079-8FE7916C04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36495" y="85745"/>
            <a:ext cx="6981162" cy="176797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r>
              <a:rPr lang="en-GB" dirty="0"/>
              <a:t>Section of Epidemiology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B331D7-F901-44D5-B3ED-401EE001E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19691" y="85745"/>
            <a:ext cx="381759" cy="176797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fld id="{091A926C-488A-4E3E-9C21-57CAA120E114}" type="slidenum">
              <a:rPr lang="en-GB" smtClean="0"/>
              <a:pPr>
                <a:spcAft>
                  <a:spcPts val="600"/>
                </a:spcAft>
              </a:pPr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991807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5FDA49-8ACD-0C03-9CAF-4CC834430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golden standard package</a:t>
            </a:r>
            <a:br>
              <a:rPr lang="en-GB" dirty="0"/>
            </a:br>
            <a:r>
              <a:rPr lang="en-GB" dirty="0" err="1">
                <a:solidFill>
                  <a:srgbClr val="9CDCFE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install.packages</a:t>
            </a:r>
            <a:r>
              <a:rPr lang="en-GB" dirty="0">
                <a:solidFill>
                  <a:srgbClr val="9CDCFE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(“</a:t>
            </a:r>
            <a:r>
              <a:rPr lang="en-GB" dirty="0" err="1">
                <a:solidFill>
                  <a:srgbClr val="9CDCFE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plotly</a:t>
            </a:r>
            <a:r>
              <a:rPr lang="en-GB" dirty="0">
                <a:solidFill>
                  <a:srgbClr val="9CDCFE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”)</a:t>
            </a:r>
            <a:br>
              <a:rPr lang="en-GB" dirty="0"/>
            </a:br>
            <a:r>
              <a:rPr lang="en-GB" dirty="0"/>
              <a:t> 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55A7E0E-CE33-A354-5598-DAC08F467F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Two main ways to make plots:</a:t>
            </a:r>
          </a:p>
          <a:p>
            <a:pPr lvl="1"/>
            <a:r>
              <a:rPr lang="en-GB" dirty="0"/>
              <a:t>Easy level: </a:t>
            </a:r>
            <a:r>
              <a:rPr lang="en-GB" dirty="0" err="1">
                <a:solidFill>
                  <a:srgbClr val="9CDCFE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ggplotly</a:t>
            </a:r>
            <a:r>
              <a:rPr lang="en-GB" dirty="0"/>
              <a:t> = ggplot2 + </a:t>
            </a:r>
            <a:r>
              <a:rPr lang="en-GB" dirty="0" err="1"/>
              <a:t>plotly</a:t>
            </a:r>
            <a:endParaRPr lang="en-GB" dirty="0"/>
          </a:p>
          <a:p>
            <a:pPr lvl="1"/>
            <a:r>
              <a:rPr lang="en-GB" dirty="0"/>
              <a:t>Medium level: </a:t>
            </a:r>
            <a:r>
              <a:rPr lang="en-GB" dirty="0" err="1">
                <a:solidFill>
                  <a:srgbClr val="9CDCFE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plot_ly</a:t>
            </a:r>
            <a:r>
              <a:rPr lang="en-GB" dirty="0">
                <a:solidFill>
                  <a:srgbClr val="9CDCFE"/>
                </a:solidFill>
                <a:latin typeface="Consolas" panose="020B0609020204030204" pitchFamily="49" charset="0"/>
              </a:rPr>
              <a:t> </a:t>
            </a:r>
            <a:r>
              <a:rPr lang="en-GB" dirty="0"/>
              <a:t>for more exotic plots</a:t>
            </a:r>
          </a:p>
          <a:p>
            <a:pPr lvl="1"/>
            <a:endParaRPr lang="en-GB" dirty="0">
              <a:latin typeface="Consolas" panose="020B0609020204030204" pitchFamily="49" charset="0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F1B78C-105F-779E-BBF7-1281BB90CB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F45164-C29B-6A11-606C-A16ADE8878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University of Copenhagen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F6246D-0303-3743-C790-ACB96A5E3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235774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5FDA49-8ACD-0C03-9CAF-4CC834430D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4" y="620714"/>
            <a:ext cx="4526684" cy="865186"/>
          </a:xfrm>
        </p:spPr>
        <p:txBody>
          <a:bodyPr/>
          <a:lstStyle/>
          <a:p>
            <a:r>
              <a:rPr lang="en-GB" dirty="0"/>
              <a:t>Easy level: ggplotly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9566958-FBA1-5267-EAB4-D9C74400C3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8964" y="1628775"/>
            <a:ext cx="4017870" cy="4672800"/>
          </a:xfrm>
        </p:spPr>
        <p:txBody>
          <a:bodyPr/>
          <a:lstStyle/>
          <a:p>
            <a:r>
              <a:rPr lang="en-GB" dirty="0"/>
              <a:t>If you know/use ggplot2, you only need to know one function!</a:t>
            </a:r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F1B78C-105F-779E-BBF7-1281BB90CB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F45164-C29B-6A11-606C-A16ADE8878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University of Copenhagen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F6246D-0303-3743-C790-ACB96A5E3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6</a:t>
            </a:fld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D6A25AB-A317-5F11-2ACC-667441F59A66}"/>
              </a:ext>
            </a:extLst>
          </p:cNvPr>
          <p:cNvSpPr txBox="1"/>
          <p:nvPr/>
        </p:nvSpPr>
        <p:spPr>
          <a:xfrm>
            <a:off x="1184831" y="2923820"/>
            <a:ext cx="2588038" cy="55399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ctr"/>
            <a:r>
              <a:rPr lang="en-GB" sz="3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ggplotly</a:t>
            </a:r>
            <a:endParaRPr lang="en-GB" sz="3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A8F6C03-8E21-ABA1-CC8D-97F568EC7AC3}"/>
              </a:ext>
            </a:extLst>
          </p:cNvPr>
          <p:cNvSpPr txBox="1"/>
          <p:nvPr/>
        </p:nvSpPr>
        <p:spPr>
          <a:xfrm>
            <a:off x="5115648" y="559974"/>
            <a:ext cx="6823803" cy="6294031"/>
          </a:xfrm>
          <a:prstGeom prst="rect">
            <a:avLst/>
          </a:prstGeom>
          <a:solidFill>
            <a:schemeClr val="tx1"/>
          </a:solidFill>
        </p:spPr>
        <p:txBody>
          <a:bodyPr wrap="square" bIns="0">
            <a:spAutoFit/>
          </a:bodyPr>
          <a:lstStyle/>
          <a:p>
            <a:r>
              <a:rPr lang="en-GB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library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tidyverse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  <a:endParaRPr lang="en-GB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library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plotly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  <a:endParaRPr lang="en-GB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Read the CSV file</a:t>
            </a:r>
            <a:endParaRPr lang="en-GB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us_temps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&lt;- 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read_csv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"../data/noaa_us_t2_table.csv"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skip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GB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%&gt;%</a:t>
            </a:r>
            <a:endParaRPr lang="en-GB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GB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13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%&gt;% </a:t>
            </a:r>
            <a:r>
              <a:rPr lang="en-GB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Select month columns</a:t>
            </a:r>
            <a:endParaRPr lang="en-GB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filter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Year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GB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2020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%&gt;% </a:t>
            </a:r>
            <a:r>
              <a:rPr lang="en-GB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Remove 2020</a:t>
            </a:r>
            <a:endParaRPr lang="en-GB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rowwise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%&gt;% </a:t>
            </a:r>
            <a:r>
              <a:rPr lang="en-GB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Find average across all months</a:t>
            </a:r>
            <a:endParaRPr lang="en-GB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mutate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endParaRPr lang="en-GB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Average + Fahrenheit to Celsius</a:t>
            </a:r>
            <a:endParaRPr lang="en-GB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Avg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(</a:t>
            </a:r>
            <a:r>
              <a:rPr lang="en-GB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mean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c_across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GB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GB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13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na.rm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GB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- </a:t>
            </a:r>
            <a:r>
              <a:rPr lang="en-GB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32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* (</a:t>
            </a:r>
            <a:r>
              <a:rPr lang="en-GB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/ </a:t>
            </a:r>
            <a:r>
              <a:rPr lang="en-GB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9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  <a:endParaRPr lang="en-GB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) %&gt;%</a:t>
            </a:r>
            <a:endParaRPr lang="en-GB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Year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Avg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GB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Select Year and Average columns</a:t>
            </a:r>
            <a:endParaRPr lang="en-GB" sz="14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b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ggplot with line plot</a:t>
            </a:r>
            <a:endParaRPr lang="en-GB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fig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&lt;- 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ggplot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us_temps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aes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Year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Avg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 +</a:t>
            </a:r>
            <a:endParaRPr lang="en-GB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geom_line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GB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+</a:t>
            </a:r>
          </a:p>
          <a:p>
            <a:r>
              <a:rPr lang="en-GB" sz="1400" dirty="0">
                <a:solidFill>
                  <a:srgbClr val="D4D4D4"/>
                </a:solidFill>
                <a:latin typeface="Consolas" panose="020B0609020204030204" pitchFamily="49" charset="0"/>
              </a:rPr>
              <a:t>  </a:t>
            </a:r>
            <a:r>
              <a:rPr lang="en-GB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y label</a:t>
            </a:r>
            <a:endParaRPr lang="en-GB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labs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GB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"Average US Temperature (°C)"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+</a:t>
            </a:r>
            <a:endParaRPr lang="en-GB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theme_classic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+</a:t>
            </a:r>
            <a:endParaRPr lang="en-GB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theme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endParaRPr lang="en-GB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axis.text.x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element_text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GB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11L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lang="en-GB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font size</a:t>
            </a:r>
            <a:endParaRPr lang="en-GB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axis.text.y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element_text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GB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11L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  <a:endParaRPr lang="en-GB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)</a:t>
            </a:r>
            <a:endParaRPr lang="en-GB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Plotly comes in here with custom height and width</a:t>
            </a:r>
            <a:endParaRPr lang="en-GB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plotly_fig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&lt;- 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ggplotly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fig, height = </a:t>
            </a:r>
            <a:r>
              <a:rPr lang="en-GB" sz="1400" dirty="0">
                <a:solidFill>
                  <a:srgbClr val="B5CEA8"/>
                </a:solidFill>
                <a:latin typeface="Consolas" panose="020B0609020204030204" pitchFamily="49" charset="0"/>
              </a:rPr>
              <a:t>500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, width = </a:t>
            </a:r>
            <a:r>
              <a:rPr lang="en-GB" sz="1400" dirty="0">
                <a:solidFill>
                  <a:srgbClr val="B5CEA8"/>
                </a:solidFill>
                <a:latin typeface="Consolas" panose="020B0609020204030204" pitchFamily="49" charset="0"/>
              </a:rPr>
              <a:t>500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plotly_fig</a:t>
            </a:r>
          </a:p>
        </p:txBody>
      </p:sp>
    </p:spTree>
    <p:extLst>
      <p:ext uri="{BB962C8B-B14F-4D97-AF65-F5344CB8AC3E}">
        <p14:creationId xmlns:p14="http://schemas.microsoft.com/office/powerpoint/2010/main" val="16333214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B1743-E299-90D9-33D6-9B2C0B4A2A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Plotly fundamentals: </a:t>
            </a:r>
            <a:r>
              <a:rPr lang="en-GB" i="1" dirty="0"/>
              <a:t>layout</a:t>
            </a:r>
            <a:br>
              <a:rPr lang="en-GB" i="1" dirty="0"/>
            </a:br>
            <a:r>
              <a:rPr lang="en-GB" dirty="0">
                <a:solidFill>
                  <a:srgbClr val="9CDCFE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fig %&gt;% layout(…)</a:t>
            </a:r>
          </a:p>
        </p:txBody>
      </p:sp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3FB59B42-EF84-0B13-0DA0-1B20E6F455A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09830799"/>
              </p:ext>
            </p:extLst>
          </p:nvPr>
        </p:nvGraphicFramePr>
        <p:xfrm>
          <a:off x="588963" y="1977118"/>
          <a:ext cx="11012485" cy="46773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6230">
                  <a:extLst>
                    <a:ext uri="{9D8B030D-6E8A-4147-A177-3AD203B41FA5}">
                      <a16:colId xmlns:a16="http://schemas.microsoft.com/office/drawing/2014/main" val="3803751919"/>
                    </a:ext>
                  </a:extLst>
                </a:gridCol>
                <a:gridCol w="3526354">
                  <a:extLst>
                    <a:ext uri="{9D8B030D-6E8A-4147-A177-3AD203B41FA5}">
                      <a16:colId xmlns:a16="http://schemas.microsoft.com/office/drawing/2014/main" val="538667662"/>
                    </a:ext>
                  </a:extLst>
                </a:gridCol>
                <a:gridCol w="1257497">
                  <a:extLst>
                    <a:ext uri="{9D8B030D-6E8A-4147-A177-3AD203B41FA5}">
                      <a16:colId xmlns:a16="http://schemas.microsoft.com/office/drawing/2014/main" val="2424815251"/>
                    </a:ext>
                  </a:extLst>
                </a:gridCol>
                <a:gridCol w="4422404">
                  <a:extLst>
                    <a:ext uri="{9D8B030D-6E8A-4147-A177-3AD203B41FA5}">
                      <a16:colId xmlns:a16="http://schemas.microsoft.com/office/drawing/2014/main" val="3799894661"/>
                    </a:ext>
                  </a:extLst>
                </a:gridCol>
              </a:tblGrid>
              <a:tr h="460676">
                <a:tc>
                  <a:txBody>
                    <a:bodyPr/>
                    <a:lstStyle/>
                    <a:p>
                      <a:r>
                        <a:rPr lang="en-GB" dirty="0"/>
                        <a:t>Argument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Example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2454396"/>
                  </a:ext>
                </a:extLst>
              </a:tr>
              <a:tr h="460676"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annotations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Add annotations to the plot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List[List]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list(list(x = 3, y = 20, text = "Annotation"))</a:t>
                      </a:r>
                      <a:endParaRPr lang="en-GB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9746764"/>
                  </a:ext>
                </a:extLst>
              </a:tr>
              <a:tr h="460676"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autosize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If True, automatically adjust size to fit the container where it’s displayed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Boolean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0333802"/>
                  </a:ext>
                </a:extLst>
              </a:tr>
              <a:tr h="460676"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font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Configure font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List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list(family = “Arial”, size = 14)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319235"/>
                  </a:ext>
                </a:extLst>
              </a:tr>
              <a:tr h="460676"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legend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Configure legend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List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list(x = 0.7, y = 0.9, …)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122612"/>
                  </a:ext>
                </a:extLst>
              </a:tr>
              <a:tr h="460676"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margin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Margins around plot</a:t>
                      </a:r>
                    </a:p>
                    <a:p>
                      <a:r>
                        <a:rPr lang="en-GB" dirty="0"/>
                        <a:t>Left/right/top/bottom + padding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b="0" kern="1200" dirty="0">
                          <a:solidFill>
                            <a:schemeClr val="dk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list(l = 50, r = 50, b = 100, t = 100, pad = 4)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428679"/>
                  </a:ext>
                </a:extLst>
              </a:tr>
              <a:tr h="460676"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title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Plot title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Character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“Plot Title Goes Here”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6095193"/>
                  </a:ext>
                </a:extLst>
              </a:tr>
              <a:tr h="460676"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xaxis, yaxis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Configure the x/y axes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List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list(title = “x axis”, showgrid = TR)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8406465"/>
                  </a:ext>
                </a:extLst>
              </a:tr>
            </a:tbl>
          </a:graphicData>
        </a:graphic>
      </p:graphicFrame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A7724B-C217-BEF6-BEBC-BDD8328609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2AE66C-DCD9-8FDC-5BE4-C7E94BB5D9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University of Copenhagen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51517A-2426-04F7-9797-0F71EAA20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805418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B1743-E299-90D9-33D6-9B2C0B4A2A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Plotly fundamentals: </a:t>
            </a:r>
            <a:r>
              <a:rPr lang="en-GB" i="1" dirty="0"/>
              <a:t>style</a:t>
            </a:r>
            <a:br>
              <a:rPr lang="en-GB" i="1" dirty="0"/>
            </a:br>
            <a:r>
              <a:rPr lang="en-GB" dirty="0">
                <a:solidFill>
                  <a:srgbClr val="9CDCFE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fig %&gt;% style(…)</a:t>
            </a:r>
          </a:p>
        </p:txBody>
      </p:sp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3FB59B42-EF84-0B13-0DA0-1B20E6F455A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40413576"/>
              </p:ext>
            </p:extLst>
          </p:nvPr>
        </p:nvGraphicFramePr>
        <p:xfrm>
          <a:off x="588965" y="1842485"/>
          <a:ext cx="11012485" cy="39423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6230">
                  <a:extLst>
                    <a:ext uri="{9D8B030D-6E8A-4147-A177-3AD203B41FA5}">
                      <a16:colId xmlns:a16="http://schemas.microsoft.com/office/drawing/2014/main" val="3803751919"/>
                    </a:ext>
                  </a:extLst>
                </a:gridCol>
                <a:gridCol w="3526354">
                  <a:extLst>
                    <a:ext uri="{9D8B030D-6E8A-4147-A177-3AD203B41FA5}">
                      <a16:colId xmlns:a16="http://schemas.microsoft.com/office/drawing/2014/main" val="538667662"/>
                    </a:ext>
                  </a:extLst>
                </a:gridCol>
                <a:gridCol w="1257497">
                  <a:extLst>
                    <a:ext uri="{9D8B030D-6E8A-4147-A177-3AD203B41FA5}">
                      <a16:colId xmlns:a16="http://schemas.microsoft.com/office/drawing/2014/main" val="2424815251"/>
                    </a:ext>
                  </a:extLst>
                </a:gridCol>
                <a:gridCol w="4422404">
                  <a:extLst>
                    <a:ext uri="{9D8B030D-6E8A-4147-A177-3AD203B41FA5}">
                      <a16:colId xmlns:a16="http://schemas.microsoft.com/office/drawing/2014/main" val="3799894661"/>
                    </a:ext>
                  </a:extLst>
                </a:gridCol>
              </a:tblGrid>
              <a:tr h="460676">
                <a:tc>
                  <a:txBody>
                    <a:bodyPr/>
                    <a:lstStyle/>
                    <a:p>
                      <a:r>
                        <a:rPr lang="en-GB" dirty="0"/>
                        <a:t>Argument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Example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2454396"/>
                  </a:ext>
                </a:extLst>
              </a:tr>
              <a:tr h="460676">
                <a:tc>
                  <a:txBody>
                    <a:bodyPr/>
                    <a:lstStyle/>
                    <a:p>
                      <a:r>
                        <a:rPr lang="en-GB" dirty="0" err="1">
                          <a:latin typeface="Consolas" panose="020B0609020204030204" pitchFamily="49" charset="0"/>
                        </a:rPr>
                        <a:t>color</a:t>
                      </a:r>
                      <a:r>
                        <a:rPr lang="en-GB" dirty="0">
                          <a:latin typeface="Consolas" panose="020B0609020204030204" pitchFamily="49" charset="0"/>
                        </a:rPr>
                        <a:t>, size, opacity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Marker size/</a:t>
                      </a:r>
                      <a:r>
                        <a:rPr lang="en-GB" dirty="0" err="1"/>
                        <a:t>color</a:t>
                      </a:r>
                      <a:r>
                        <a:rPr lang="en-GB" dirty="0"/>
                        <a:t>/opacity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800" b="0" kern="1200" dirty="0">
                        <a:solidFill>
                          <a:schemeClr val="dk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5823689"/>
                  </a:ext>
                </a:extLst>
              </a:tr>
              <a:tr h="460676"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line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Style a line plot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List[List]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list(</a:t>
                      </a:r>
                      <a:r>
                        <a:rPr lang="en-GB" sz="1800" b="0" i="0" kern="1200" dirty="0" err="1">
                          <a:solidFill>
                            <a:schemeClr val="dk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color</a:t>
                      </a:r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= 'gold')</a:t>
                      </a:r>
                      <a:endParaRPr lang="en-GB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9746764"/>
                  </a:ext>
                </a:extLst>
              </a:tr>
              <a:tr h="460676">
                <a:tc>
                  <a:txBody>
                    <a:bodyPr/>
                    <a:lstStyle/>
                    <a:p>
                      <a:r>
                        <a:rPr lang="en-GB" dirty="0" err="1">
                          <a:latin typeface="Consolas" panose="020B0609020204030204" pitchFamily="49" charset="0"/>
                        </a:rPr>
                        <a:t>hoverinfo</a:t>
                      </a:r>
                      <a:endParaRPr lang="en-GB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Change content when hovering on a point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Character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“</a:t>
                      </a:r>
                      <a:r>
                        <a:rPr lang="en-GB" dirty="0" err="1">
                          <a:latin typeface="Consolas" panose="020B0609020204030204" pitchFamily="49" charset="0"/>
                        </a:rPr>
                        <a:t>x+y+text</a:t>
                      </a:r>
                      <a:r>
                        <a:rPr lang="en-GB" dirty="0">
                          <a:latin typeface="Consolas" panose="020B0609020204030204" pitchFamily="49" charset="0"/>
                        </a:rPr>
                        <a:t>”, “y”, “</a:t>
                      </a:r>
                      <a:r>
                        <a:rPr lang="en-GB" dirty="0" err="1">
                          <a:latin typeface="Consolas" panose="020B0609020204030204" pitchFamily="49" charset="0"/>
                        </a:rPr>
                        <a:t>x+y</a:t>
                      </a:r>
                      <a:r>
                        <a:rPr lang="en-GB" dirty="0">
                          <a:latin typeface="Consolas" panose="020B0609020204030204" pitchFamily="49" charset="0"/>
                        </a:rPr>
                        <a:t>”…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0333802"/>
                  </a:ext>
                </a:extLst>
              </a:tr>
              <a:tr h="460676">
                <a:tc>
                  <a:txBody>
                    <a:bodyPr/>
                    <a:lstStyle/>
                    <a:p>
                      <a:r>
                        <a:rPr lang="en-GB" dirty="0" err="1">
                          <a:latin typeface="Consolas" panose="020B0609020204030204" pitchFamily="49" charset="0"/>
                        </a:rPr>
                        <a:t>hoverlabel</a:t>
                      </a:r>
                      <a:endParaRPr lang="en-GB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Change appearing when hovering on a point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List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list(</a:t>
                      </a:r>
                      <a:r>
                        <a:rPr lang="en-GB" dirty="0" err="1">
                          <a:latin typeface="Consolas" panose="020B0609020204030204" pitchFamily="49" charset="0"/>
                        </a:rPr>
                        <a:t>bgcolor</a:t>
                      </a:r>
                      <a:r>
                        <a:rPr lang="en-GB" dirty="0">
                          <a:latin typeface="Consolas" panose="020B0609020204030204" pitchFamily="49" charset="0"/>
                        </a:rPr>
                        <a:t> = “white”)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319235"/>
                  </a:ext>
                </a:extLst>
              </a:tr>
              <a:tr h="460676"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symbol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Marker symbol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List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“circle”, “square”, “diamond”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122612"/>
                  </a:ext>
                </a:extLst>
              </a:tr>
              <a:tr h="460676">
                <a:tc>
                  <a:txBody>
                    <a:bodyPr/>
                    <a:lstStyle/>
                    <a:p>
                      <a:r>
                        <a:rPr lang="en-GB" dirty="0" err="1">
                          <a:latin typeface="Consolas" panose="020B0609020204030204" pitchFamily="49" charset="0"/>
                        </a:rPr>
                        <a:t>textfont</a:t>
                      </a:r>
                      <a:endParaRPr lang="en-GB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Font for text labels associated with the trace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List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>
                          <a:latin typeface="Consolas" panose="020B0609020204030204" pitchFamily="49" charset="0"/>
                        </a:rPr>
                        <a:t>list(family = “Arial”, size = 14)</a:t>
                      </a:r>
                    </a:p>
                    <a:p>
                      <a:endParaRPr lang="en-GB" sz="1800" b="0" kern="1200" dirty="0">
                        <a:solidFill>
                          <a:schemeClr val="dk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103861"/>
                  </a:ext>
                </a:extLst>
              </a:tr>
            </a:tbl>
          </a:graphicData>
        </a:graphic>
      </p:graphicFrame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A7724B-C217-BEF6-BEBC-BDD8328609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2AE66C-DCD9-8FDC-5BE4-C7E94BB5D9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University of Copenhagen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51517A-2426-04F7-9797-0F71EAA20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932316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99D97-711E-315D-5915-90624F162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A46739-47F7-B786-112B-1099E44A09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EB61E7-1880-6279-4A22-2DB8C8E3ED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University of Copenhagen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F4521E-F97A-5AF9-2068-19B24E11B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9</a:t>
            </a:fld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81A95CA-D1E9-24E4-FF26-5062D30DFA7A}"/>
              </a:ext>
            </a:extLst>
          </p:cNvPr>
          <p:cNvSpPr txBox="1"/>
          <p:nvPr/>
        </p:nvSpPr>
        <p:spPr>
          <a:xfrm>
            <a:off x="2574518" y="1078389"/>
            <a:ext cx="7449048" cy="569386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GB" sz="1400" b="0" noProof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Create a ggplot object</a:t>
            </a:r>
            <a:endParaRPr lang="en-GB" sz="1400" b="0" noProof="1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gg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&lt;-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ggplot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4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mtcars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4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aes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4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wt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4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mpg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 </a:t>
            </a:r>
            <a:r>
              <a:rPr lang="en-GB" sz="1400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endParaRPr lang="en-GB" sz="1400" b="0" noProof="1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4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geom_point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GB" sz="1400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endParaRPr lang="en-GB" sz="1400" b="0" noProof="1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4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labs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4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noProof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"GGPlot Example"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4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noProof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"Weight"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4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noProof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"MPG"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GB" sz="1400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endParaRPr lang="en-GB" sz="1400" b="0" noProof="1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4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theme_classic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b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sz="1400" b="0" noProof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Convert the ggplot object to a Plotly plot</a:t>
            </a:r>
            <a:endParaRPr lang="en-GB" sz="1400" b="0" noProof="1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plot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&lt;-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ggplotly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4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gg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4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noProof="1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500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4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noProof="1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500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sz="1400" b="0" noProof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Modify the layout and the style</a:t>
            </a:r>
            <a:endParaRPr lang="en-GB" sz="1400" b="0" noProof="1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plot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&lt;-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plot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%&gt;%</a:t>
            </a:r>
            <a:endParaRPr lang="en-GB" sz="1400" b="0" noProof="1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400" b="0" noProof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layout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4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xaxis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noProof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4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noProof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"&lt;b&gt;Weight (lbs)&lt;/b&gt;"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4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showgrid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noProof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4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yaxis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noProof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4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noProof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"&lt;b&gt;Miles per Gallon&lt;/b&gt;"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4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legend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noProof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4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noProof="1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0.7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4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noProof="1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0.9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4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annotations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noProof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400" b="0" noProof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4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noProof="1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4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noProof="1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4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noProof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"Annotation"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)),</a:t>
            </a:r>
          </a:p>
          <a:p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4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noProof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4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family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noProof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"Arial"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4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noProof="1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14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4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paper_bgcolor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noProof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"white"</a:t>
            </a:r>
            <a:endParaRPr lang="en-GB" sz="1400" b="0" noProof="1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) </a:t>
            </a:r>
            <a:r>
              <a:rPr lang="en-GB" sz="1400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%&gt;%</a:t>
            </a:r>
            <a:endParaRPr lang="en-GB" sz="1400" b="0" noProof="1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4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4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hoverinfo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noProof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"text"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4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hoverlabel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noProof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4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bgcolor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noProof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"white"</a:t>
            </a:r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GB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)</a:t>
            </a:r>
          </a:p>
          <a:p>
            <a:br>
              <a:rPr lang="en-GB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Display the modified plot</a:t>
            </a:r>
            <a:endParaRPr lang="en-GB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plot</a:t>
            </a:r>
            <a:endParaRPr lang="en-GB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2953409"/>
      </p:ext>
    </p:extLst>
  </p:cSld>
  <p:clrMapOvr>
    <a:masterClrMapping/>
  </p:clrMapOvr>
</p:sld>
</file>

<file path=ppt/theme/theme1.xml><?xml version="1.0" encoding="utf-8"?>
<a:theme xmlns:a="http://schemas.openxmlformats.org/drawingml/2006/main" name="Brugerdefineret design">
  <a:themeElements>
    <a:clrScheme name="KU 2022">
      <a:dk1>
        <a:srgbClr val="000000"/>
      </a:dk1>
      <a:lt1>
        <a:srgbClr val="FFFFFF"/>
      </a:lt1>
      <a:dk2>
        <a:srgbClr val="6E6E6E"/>
      </a:dk2>
      <a:lt2>
        <a:srgbClr val="E7E6E6"/>
      </a:lt2>
      <a:accent1>
        <a:srgbClr val="A31D20"/>
      </a:accent1>
      <a:accent2>
        <a:srgbClr val="DA3A09"/>
      </a:accent2>
      <a:accent3>
        <a:srgbClr val="415470"/>
      </a:accent3>
      <a:accent4>
        <a:srgbClr val="197F8E"/>
      </a:accent4>
      <a:accent5>
        <a:srgbClr val="FFBD37"/>
      </a:accent5>
      <a:accent6>
        <a:srgbClr val="4B8324"/>
      </a:accent6>
      <a:hlink>
        <a:srgbClr val="2C6693"/>
      </a:hlink>
      <a:folHlink>
        <a:srgbClr val="000000"/>
      </a:folHlink>
    </a:clrScheme>
    <a:fontScheme name="Custom 1">
      <a:majorFont>
        <a:latin typeface="Bahnschrift"/>
        <a:ea typeface=""/>
        <a:cs typeface=""/>
      </a:majorFont>
      <a:minorFont>
        <a:latin typeface="Bahnschrift"/>
        <a:ea typeface=""/>
        <a:cs typeface="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 w="6350">
          <a:solidFill>
            <a:schemeClr val="accent1"/>
          </a:solidFill>
        </a:ln>
      </a:spPr>
      <a:bodyPr wrap="square" rtlCol="0" anchor="ctr">
        <a:noAutofit/>
      </a:bodyPr>
      <a:lstStyle>
        <a:defPPr algn="l">
          <a:defRPr sz="2400" dirty="0" err="1" smtClean="0">
            <a:solidFill>
              <a:schemeClr val="bg1"/>
            </a:solidFill>
          </a:defRPr>
        </a:defPPr>
      </a:lstStyle>
    </a:spDef>
    <a:txDef>
      <a:spPr/>
      <a:bodyPr vert="horz" wrap="square" lIns="0" tIns="0" rIns="0" bIns="0" rtlCol="0" anchor="t" anchorCtr="0">
        <a:spAutoFit/>
      </a:bodyPr>
      <a:lstStyle>
        <a:defPPr marL="0" marR="0" indent="0" algn="l" defTabSz="914400" rtl="0" eaLnBrk="1" fontAlgn="auto" latinLnBrk="0" hangingPunct="1">
          <a:lnSpc>
            <a:spcPct val="100000"/>
          </a:lnSpc>
          <a:spcBef>
            <a:spcPct val="0"/>
          </a:spcBef>
          <a:spcAft>
            <a:spcPts val="0"/>
          </a:spcAft>
          <a:buClrTx/>
          <a:buSzTx/>
          <a:buFontTx/>
          <a:buNone/>
          <a:tabLst/>
          <a:defRPr sz="2400" b="0" dirty="0" smtClean="0">
            <a:solidFill>
              <a:schemeClr val="tx1"/>
            </a:solidFill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6x9_ENG_full.potx" id="{1FF5F694-8460-46EC-8045-78F138309918}" vid="{3D18AE27-FB3B-440A-8D79-7AD44E56F56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-tema">
  <a:themeElements>
    <a:clrScheme name="Kont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ont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6a2630e2-1ac5-455e-8217-0156b1936a76}" enabled="1" method="Standard" siteId="{a3927f91-cda1-4696-af89-8c9f1ceffa91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Brugerdefineret design</Template>
  <TotalTime>8470</TotalTime>
  <Words>4035</Words>
  <Application>Microsoft Office PowerPoint</Application>
  <PresentationFormat>Widescreen</PresentationFormat>
  <Paragraphs>769</Paragraphs>
  <Slides>34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1" baseType="lpstr">
      <vt:lpstr>Arial</vt:lpstr>
      <vt:lpstr>Bahnschrift</vt:lpstr>
      <vt:lpstr>Calibri</vt:lpstr>
      <vt:lpstr>Consolas</vt:lpstr>
      <vt:lpstr>Microsoft New Tai Lue</vt:lpstr>
      <vt:lpstr>Wingdings</vt:lpstr>
      <vt:lpstr>Brugerdefineret design</vt:lpstr>
      <vt:lpstr>PowerPoint Presentation</vt:lpstr>
      <vt:lpstr>Why do we visualise data?</vt:lpstr>
      <vt:lpstr>Why interactive?</vt:lpstr>
      <vt:lpstr>In practice</vt:lpstr>
      <vt:lpstr>The golden standard package install.packages(“plotly”)  </vt:lpstr>
      <vt:lpstr>Easy level: ggplotly</vt:lpstr>
      <vt:lpstr>Plotly fundamentals: layout fig %&gt;% layout(…)</vt:lpstr>
      <vt:lpstr>Plotly fundamentals: style fig %&gt;% style(…)</vt:lpstr>
      <vt:lpstr>Example</vt:lpstr>
      <vt:lpstr>Medium level: Heatmaps  plot_ly </vt:lpstr>
      <vt:lpstr>Medium level: Heatmaps  heatmaply </vt:lpstr>
      <vt:lpstr>Medium level: Networks</vt:lpstr>
      <vt:lpstr>Medium level: Networks</vt:lpstr>
      <vt:lpstr>Medium level: Networks</vt:lpstr>
      <vt:lpstr>Medium level: Maps</vt:lpstr>
      <vt:lpstr>More exotic plots: radar charts</vt:lpstr>
      <vt:lpstr>Radar charts in R</vt:lpstr>
      <vt:lpstr>Full example</vt:lpstr>
      <vt:lpstr>More exotic plots: Sankey plots</vt:lpstr>
      <vt:lpstr>More exotic plots:  Sankey plots</vt:lpstr>
      <vt:lpstr>Hard-but-not-too-difficult-hopefully level: web apps! install.packages(“shiny”)</vt:lpstr>
      <vt:lpstr>Hard-but-not-too-difficult-hopefully level: web apps! install.packages(“shiny”)</vt:lpstr>
      <vt:lpstr>Frontend and backend</vt:lpstr>
      <vt:lpstr>PowerPoint Presentation</vt:lpstr>
      <vt:lpstr>Example: A histogram with varying number of bins</vt:lpstr>
      <vt:lpstr>Example: A histogram with varying number of bins</vt:lpstr>
      <vt:lpstr>Example: A histogram with varying number of bins</vt:lpstr>
      <vt:lpstr>What to put in the server (backend)?</vt:lpstr>
      <vt:lpstr>What to put in the server (backend)? reactivity</vt:lpstr>
      <vt:lpstr>Reactivity in practice</vt:lpstr>
      <vt:lpstr>What to put in the UI (frontend)?</vt:lpstr>
      <vt:lpstr>What to put in the UI (frontend)?</vt:lpstr>
      <vt:lpstr>What to put in the UI (frontend)?</vt:lpstr>
      <vt:lpstr>Bonus: animations install.packages(“gganimate”)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Pete Burke</dc:creator>
  <cp:lastModifiedBy>Neil Alexandre Scheidwasser</cp:lastModifiedBy>
  <cp:revision>375</cp:revision>
  <dcterms:created xsi:type="dcterms:W3CDTF">2022-07-05T10:48:46Z</dcterms:created>
  <dcterms:modified xsi:type="dcterms:W3CDTF">2024-09-03T08:59:38Z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 by:">
    <vt:lpwstr>www.omnidocs.com</vt:lpwstr>
  </property>
  <property fmtid="{D5CDD505-2E9C-101B-9397-08002B2CF9AE}" pid="3" name="MSIP_Label_6a2630e2-1ac5-455e-8217-0156b1936a76_Enabled">
    <vt:lpwstr>true</vt:lpwstr>
  </property>
  <property fmtid="{D5CDD505-2E9C-101B-9397-08002B2CF9AE}" pid="4" name="MSIP_Label_6a2630e2-1ac5-455e-8217-0156b1936a76_SetDate">
    <vt:lpwstr>2022-07-05T10:48:46Z</vt:lpwstr>
  </property>
  <property fmtid="{D5CDD505-2E9C-101B-9397-08002B2CF9AE}" pid="5" name="MSIP_Label_6a2630e2-1ac5-455e-8217-0156b1936a76_Method">
    <vt:lpwstr>Standard</vt:lpwstr>
  </property>
  <property fmtid="{D5CDD505-2E9C-101B-9397-08002B2CF9AE}" pid="6" name="MSIP_Label_6a2630e2-1ac5-455e-8217-0156b1936a76_Name">
    <vt:lpwstr>Notclass</vt:lpwstr>
  </property>
  <property fmtid="{D5CDD505-2E9C-101B-9397-08002B2CF9AE}" pid="7" name="MSIP_Label_6a2630e2-1ac5-455e-8217-0156b1936a76_SiteId">
    <vt:lpwstr>a3927f91-cda1-4696-af89-8c9f1ceffa91</vt:lpwstr>
  </property>
  <property fmtid="{D5CDD505-2E9C-101B-9397-08002B2CF9AE}" pid="8" name="MSIP_Label_6a2630e2-1ac5-455e-8217-0156b1936a76_ActionId">
    <vt:lpwstr>d3b4786d-05a4-4d74-a513-6306ec986d4c</vt:lpwstr>
  </property>
  <property fmtid="{D5CDD505-2E9C-101B-9397-08002B2CF9AE}" pid="9" name="MSIP_Label_6a2630e2-1ac5-455e-8217-0156b1936a76_ContentBits">
    <vt:lpwstr>0</vt:lpwstr>
  </property>
</Properties>
</file>